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5"/>
  </p:notesMasterIdLst>
  <p:handoutMasterIdLst>
    <p:handoutMasterId r:id="rId26"/>
  </p:handoutMasterIdLst>
  <p:sldIdLst>
    <p:sldId id="256" r:id="rId5"/>
    <p:sldId id="271" r:id="rId6"/>
    <p:sldId id="284" r:id="rId7"/>
    <p:sldId id="283" r:id="rId8"/>
    <p:sldId id="285" r:id="rId9"/>
    <p:sldId id="298" r:id="rId10"/>
    <p:sldId id="299" r:id="rId11"/>
    <p:sldId id="286" r:id="rId12"/>
    <p:sldId id="287" r:id="rId13"/>
    <p:sldId id="300" r:id="rId14"/>
    <p:sldId id="289" r:id="rId15"/>
    <p:sldId id="288" r:id="rId16"/>
    <p:sldId id="290" r:id="rId17"/>
    <p:sldId id="291" r:id="rId18"/>
    <p:sldId id="292" r:id="rId19"/>
    <p:sldId id="293" r:id="rId20"/>
    <p:sldId id="294" r:id="rId21"/>
    <p:sldId id="295" r:id="rId22"/>
    <p:sldId id="296"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56"/>
          </p14:sldIdLst>
        </p14:section>
        <p14:section name="Design, Morph, Annotate, Work Together, Tell Me" id="{B9B51309-D148-4332-87C2-07BE32FBCA3B}">
          <p14:sldIdLst>
            <p14:sldId id="271"/>
            <p14:sldId id="284"/>
            <p14:sldId id="283"/>
            <p14:sldId id="285"/>
            <p14:sldId id="298"/>
            <p14:sldId id="299"/>
            <p14:sldId id="286"/>
            <p14:sldId id="287"/>
            <p14:sldId id="300"/>
            <p14:sldId id="289"/>
            <p14:sldId id="288"/>
            <p14:sldId id="290"/>
            <p14:sldId id="291"/>
            <p14:sldId id="292"/>
            <p14:sldId id="293"/>
            <p14:sldId id="294"/>
            <p14:sldId id="295"/>
            <p14:sldId id="296"/>
            <p14:sldId id="297"/>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ECC7C-E2BB-4056-829D-8F003F92EAAF}" v="11" dt="2020-09-15T14:29:13.970"/>
    <p1510:client id="{931F4868-17F6-4C88-881C-4DB12CA4D184}" v="42" dt="2020-09-15T14:32:35.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6" autoAdjust="0"/>
    <p:restoredTop sz="94241" autoAdjust="0"/>
  </p:normalViewPr>
  <p:slideViewPr>
    <p:cSldViewPr snapToGrid="0">
      <p:cViewPr>
        <p:scale>
          <a:sx n="83" d="100"/>
          <a:sy n="83" d="100"/>
        </p:scale>
        <p:origin x="651" y="7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0655F1-2819-4F6D-8B29-81A51C5799C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571A722-0BDA-46F7-9A3F-BC20D1D7D5B6}">
      <dgm:prSet/>
      <dgm:spPr/>
      <dgm:t>
        <a:bodyPr/>
        <a:lstStyle/>
        <a:p>
          <a:r>
            <a:rPr lang="en-GB"/>
            <a:t>No Machine</a:t>
          </a:r>
          <a:endParaRPr lang="en-US"/>
        </a:p>
      </dgm:t>
    </dgm:pt>
    <dgm:pt modelId="{F25139FF-5EE0-417B-9322-429AC3032452}" type="parTrans" cxnId="{C7616314-3F37-4281-95D9-7DB82D3C4173}">
      <dgm:prSet/>
      <dgm:spPr/>
      <dgm:t>
        <a:bodyPr/>
        <a:lstStyle/>
        <a:p>
          <a:endParaRPr lang="en-US"/>
        </a:p>
      </dgm:t>
    </dgm:pt>
    <dgm:pt modelId="{22A14439-9E08-4670-9703-C9BAA05B6439}" type="sibTrans" cxnId="{C7616314-3F37-4281-95D9-7DB82D3C4173}">
      <dgm:prSet/>
      <dgm:spPr/>
      <dgm:t>
        <a:bodyPr/>
        <a:lstStyle/>
        <a:p>
          <a:endParaRPr lang="en-US"/>
        </a:p>
      </dgm:t>
    </dgm:pt>
    <dgm:pt modelId="{1542738F-BFE6-424A-892B-69CB8A145B4F}">
      <dgm:prSet/>
      <dgm:spPr/>
      <dgm:t>
        <a:bodyPr/>
        <a:lstStyle/>
        <a:p>
          <a:r>
            <a:rPr lang="en-GB"/>
            <a:t>Putty</a:t>
          </a:r>
          <a:endParaRPr lang="en-US"/>
        </a:p>
      </dgm:t>
    </dgm:pt>
    <dgm:pt modelId="{829BE13C-F40E-4632-9EC6-880BD9F0C7D9}" type="parTrans" cxnId="{9FDDAA91-42CC-4A1D-B9C7-E411CAD1D056}">
      <dgm:prSet/>
      <dgm:spPr/>
      <dgm:t>
        <a:bodyPr/>
        <a:lstStyle/>
        <a:p>
          <a:endParaRPr lang="en-US"/>
        </a:p>
      </dgm:t>
    </dgm:pt>
    <dgm:pt modelId="{FE109FB3-1D6B-498F-8FBC-C588897AD19E}" type="sibTrans" cxnId="{9FDDAA91-42CC-4A1D-B9C7-E411CAD1D056}">
      <dgm:prSet/>
      <dgm:spPr/>
      <dgm:t>
        <a:bodyPr/>
        <a:lstStyle/>
        <a:p>
          <a:endParaRPr lang="en-US"/>
        </a:p>
      </dgm:t>
    </dgm:pt>
    <dgm:pt modelId="{403523BB-4C84-43AF-96C1-4B22954D7DD3}">
      <dgm:prSet/>
      <dgm:spPr/>
      <dgm:t>
        <a:bodyPr/>
        <a:lstStyle/>
        <a:p>
          <a:r>
            <a:rPr lang="en-GB"/>
            <a:t>MS Teams</a:t>
          </a:r>
          <a:endParaRPr lang="en-US"/>
        </a:p>
      </dgm:t>
    </dgm:pt>
    <dgm:pt modelId="{BD33634B-1B36-459E-860B-2A0EE0C8E24A}" type="parTrans" cxnId="{BE5939F7-0470-4C02-9BCB-56B6FA633909}">
      <dgm:prSet/>
      <dgm:spPr/>
      <dgm:t>
        <a:bodyPr/>
        <a:lstStyle/>
        <a:p>
          <a:endParaRPr lang="en-US"/>
        </a:p>
      </dgm:t>
    </dgm:pt>
    <dgm:pt modelId="{6DE15B49-9297-4AD8-9BCF-37D1E0D17D6D}" type="sibTrans" cxnId="{BE5939F7-0470-4C02-9BCB-56B6FA633909}">
      <dgm:prSet/>
      <dgm:spPr/>
      <dgm:t>
        <a:bodyPr/>
        <a:lstStyle/>
        <a:p>
          <a:endParaRPr lang="en-US"/>
        </a:p>
      </dgm:t>
    </dgm:pt>
    <dgm:pt modelId="{A02724CD-E0B7-4B06-A891-516935CA7703}" type="pres">
      <dgm:prSet presAssocID="{FF0655F1-2819-4F6D-8B29-81A51C5799C7}" presName="vert0" presStyleCnt="0">
        <dgm:presLayoutVars>
          <dgm:dir/>
          <dgm:animOne val="branch"/>
          <dgm:animLvl val="lvl"/>
        </dgm:presLayoutVars>
      </dgm:prSet>
      <dgm:spPr/>
    </dgm:pt>
    <dgm:pt modelId="{2ED80CE1-70CA-437A-8DEC-9E2CC51F8FE8}" type="pres">
      <dgm:prSet presAssocID="{7571A722-0BDA-46F7-9A3F-BC20D1D7D5B6}" presName="thickLine" presStyleLbl="alignNode1" presStyleIdx="0" presStyleCnt="3"/>
      <dgm:spPr/>
    </dgm:pt>
    <dgm:pt modelId="{65AB4C67-963F-436F-97A2-BA89ECF1CBD4}" type="pres">
      <dgm:prSet presAssocID="{7571A722-0BDA-46F7-9A3F-BC20D1D7D5B6}" presName="horz1" presStyleCnt="0"/>
      <dgm:spPr/>
    </dgm:pt>
    <dgm:pt modelId="{01E09B99-E438-46D1-B3C7-0AC29B6B1BFC}" type="pres">
      <dgm:prSet presAssocID="{7571A722-0BDA-46F7-9A3F-BC20D1D7D5B6}" presName="tx1" presStyleLbl="revTx" presStyleIdx="0" presStyleCnt="3"/>
      <dgm:spPr/>
    </dgm:pt>
    <dgm:pt modelId="{6B693885-9D26-4422-B155-B52FD502E6A3}" type="pres">
      <dgm:prSet presAssocID="{7571A722-0BDA-46F7-9A3F-BC20D1D7D5B6}" presName="vert1" presStyleCnt="0"/>
      <dgm:spPr/>
    </dgm:pt>
    <dgm:pt modelId="{2729927E-91AD-4B7E-8281-1ECD3E84DA29}" type="pres">
      <dgm:prSet presAssocID="{1542738F-BFE6-424A-892B-69CB8A145B4F}" presName="thickLine" presStyleLbl="alignNode1" presStyleIdx="1" presStyleCnt="3"/>
      <dgm:spPr/>
    </dgm:pt>
    <dgm:pt modelId="{15BB8F57-92BA-4C04-ACA9-67A8FCE93519}" type="pres">
      <dgm:prSet presAssocID="{1542738F-BFE6-424A-892B-69CB8A145B4F}" presName="horz1" presStyleCnt="0"/>
      <dgm:spPr/>
    </dgm:pt>
    <dgm:pt modelId="{95535728-4725-4469-942D-9B37B93376F3}" type="pres">
      <dgm:prSet presAssocID="{1542738F-BFE6-424A-892B-69CB8A145B4F}" presName="tx1" presStyleLbl="revTx" presStyleIdx="1" presStyleCnt="3"/>
      <dgm:spPr/>
    </dgm:pt>
    <dgm:pt modelId="{FD9378DE-F87D-4531-AE27-C6FAA2507948}" type="pres">
      <dgm:prSet presAssocID="{1542738F-BFE6-424A-892B-69CB8A145B4F}" presName="vert1" presStyleCnt="0"/>
      <dgm:spPr/>
    </dgm:pt>
    <dgm:pt modelId="{1F233F8A-8761-4C2A-99DC-59598B5A17C8}" type="pres">
      <dgm:prSet presAssocID="{403523BB-4C84-43AF-96C1-4B22954D7DD3}" presName="thickLine" presStyleLbl="alignNode1" presStyleIdx="2" presStyleCnt="3"/>
      <dgm:spPr/>
    </dgm:pt>
    <dgm:pt modelId="{FF1682B7-2FA9-4239-8415-5890CEFE6AA3}" type="pres">
      <dgm:prSet presAssocID="{403523BB-4C84-43AF-96C1-4B22954D7DD3}" presName="horz1" presStyleCnt="0"/>
      <dgm:spPr/>
    </dgm:pt>
    <dgm:pt modelId="{5D505647-23E0-4C35-9918-0A96EE61A7C8}" type="pres">
      <dgm:prSet presAssocID="{403523BB-4C84-43AF-96C1-4B22954D7DD3}" presName="tx1" presStyleLbl="revTx" presStyleIdx="2" presStyleCnt="3"/>
      <dgm:spPr/>
    </dgm:pt>
    <dgm:pt modelId="{5DFA714C-3C02-4DEB-9F1F-A49BC106D62D}" type="pres">
      <dgm:prSet presAssocID="{403523BB-4C84-43AF-96C1-4B22954D7DD3}" presName="vert1" presStyleCnt="0"/>
      <dgm:spPr/>
    </dgm:pt>
  </dgm:ptLst>
  <dgm:cxnLst>
    <dgm:cxn modelId="{8E52C812-840C-42AF-AF98-4BF8BA138DAE}" type="presOf" srcId="{1542738F-BFE6-424A-892B-69CB8A145B4F}" destId="{95535728-4725-4469-942D-9B37B93376F3}" srcOrd="0" destOrd="0" presId="urn:microsoft.com/office/officeart/2008/layout/LinedList"/>
    <dgm:cxn modelId="{C7616314-3F37-4281-95D9-7DB82D3C4173}" srcId="{FF0655F1-2819-4F6D-8B29-81A51C5799C7}" destId="{7571A722-0BDA-46F7-9A3F-BC20D1D7D5B6}" srcOrd="0" destOrd="0" parTransId="{F25139FF-5EE0-417B-9322-429AC3032452}" sibTransId="{22A14439-9E08-4670-9703-C9BAA05B6439}"/>
    <dgm:cxn modelId="{00C43D4E-E4F2-4D4A-B8DE-59CCF269B521}" type="presOf" srcId="{403523BB-4C84-43AF-96C1-4B22954D7DD3}" destId="{5D505647-23E0-4C35-9918-0A96EE61A7C8}" srcOrd="0" destOrd="0" presId="urn:microsoft.com/office/officeart/2008/layout/LinedList"/>
    <dgm:cxn modelId="{67E6968F-9842-4375-BD34-EA8B2C6A9B33}" type="presOf" srcId="{FF0655F1-2819-4F6D-8B29-81A51C5799C7}" destId="{A02724CD-E0B7-4B06-A891-516935CA7703}" srcOrd="0" destOrd="0" presId="urn:microsoft.com/office/officeart/2008/layout/LinedList"/>
    <dgm:cxn modelId="{9FDDAA91-42CC-4A1D-B9C7-E411CAD1D056}" srcId="{FF0655F1-2819-4F6D-8B29-81A51C5799C7}" destId="{1542738F-BFE6-424A-892B-69CB8A145B4F}" srcOrd="1" destOrd="0" parTransId="{829BE13C-F40E-4632-9EC6-880BD9F0C7D9}" sibTransId="{FE109FB3-1D6B-498F-8FBC-C588897AD19E}"/>
    <dgm:cxn modelId="{687860F5-CA8B-4008-81B5-AFF1EB294B82}" type="presOf" srcId="{7571A722-0BDA-46F7-9A3F-BC20D1D7D5B6}" destId="{01E09B99-E438-46D1-B3C7-0AC29B6B1BFC}" srcOrd="0" destOrd="0" presId="urn:microsoft.com/office/officeart/2008/layout/LinedList"/>
    <dgm:cxn modelId="{BE5939F7-0470-4C02-9BCB-56B6FA633909}" srcId="{FF0655F1-2819-4F6D-8B29-81A51C5799C7}" destId="{403523BB-4C84-43AF-96C1-4B22954D7DD3}" srcOrd="2" destOrd="0" parTransId="{BD33634B-1B36-459E-860B-2A0EE0C8E24A}" sibTransId="{6DE15B49-9297-4AD8-9BCF-37D1E0D17D6D}"/>
    <dgm:cxn modelId="{021DE508-EB9D-4DCB-B472-CC4853C20F40}" type="presParOf" srcId="{A02724CD-E0B7-4B06-A891-516935CA7703}" destId="{2ED80CE1-70CA-437A-8DEC-9E2CC51F8FE8}" srcOrd="0" destOrd="0" presId="urn:microsoft.com/office/officeart/2008/layout/LinedList"/>
    <dgm:cxn modelId="{7B8F8EA1-C989-42F4-91B4-650B8BD57AA0}" type="presParOf" srcId="{A02724CD-E0B7-4B06-A891-516935CA7703}" destId="{65AB4C67-963F-436F-97A2-BA89ECF1CBD4}" srcOrd="1" destOrd="0" presId="urn:microsoft.com/office/officeart/2008/layout/LinedList"/>
    <dgm:cxn modelId="{FAEE51C7-84EB-4ED7-85C0-3BCDD1629392}" type="presParOf" srcId="{65AB4C67-963F-436F-97A2-BA89ECF1CBD4}" destId="{01E09B99-E438-46D1-B3C7-0AC29B6B1BFC}" srcOrd="0" destOrd="0" presId="urn:microsoft.com/office/officeart/2008/layout/LinedList"/>
    <dgm:cxn modelId="{088D4F54-5643-4796-857C-B3B9B0B04196}" type="presParOf" srcId="{65AB4C67-963F-436F-97A2-BA89ECF1CBD4}" destId="{6B693885-9D26-4422-B155-B52FD502E6A3}" srcOrd="1" destOrd="0" presId="urn:microsoft.com/office/officeart/2008/layout/LinedList"/>
    <dgm:cxn modelId="{E4A16365-16AF-49F6-A271-11DF8E9D5562}" type="presParOf" srcId="{A02724CD-E0B7-4B06-A891-516935CA7703}" destId="{2729927E-91AD-4B7E-8281-1ECD3E84DA29}" srcOrd="2" destOrd="0" presId="urn:microsoft.com/office/officeart/2008/layout/LinedList"/>
    <dgm:cxn modelId="{0E6A8830-468C-4F0B-872C-2F71D44E3C76}" type="presParOf" srcId="{A02724CD-E0B7-4B06-A891-516935CA7703}" destId="{15BB8F57-92BA-4C04-ACA9-67A8FCE93519}" srcOrd="3" destOrd="0" presId="urn:microsoft.com/office/officeart/2008/layout/LinedList"/>
    <dgm:cxn modelId="{B7F1D69B-5E58-432E-B5F3-F7A7CD6C1401}" type="presParOf" srcId="{15BB8F57-92BA-4C04-ACA9-67A8FCE93519}" destId="{95535728-4725-4469-942D-9B37B93376F3}" srcOrd="0" destOrd="0" presId="urn:microsoft.com/office/officeart/2008/layout/LinedList"/>
    <dgm:cxn modelId="{46379007-B691-4CD2-A945-AF5389CE12A4}" type="presParOf" srcId="{15BB8F57-92BA-4C04-ACA9-67A8FCE93519}" destId="{FD9378DE-F87D-4531-AE27-C6FAA2507948}" srcOrd="1" destOrd="0" presId="urn:microsoft.com/office/officeart/2008/layout/LinedList"/>
    <dgm:cxn modelId="{00A1740D-5702-4F9B-B63E-9ADC7D9816B8}" type="presParOf" srcId="{A02724CD-E0B7-4B06-A891-516935CA7703}" destId="{1F233F8A-8761-4C2A-99DC-59598B5A17C8}" srcOrd="4" destOrd="0" presId="urn:microsoft.com/office/officeart/2008/layout/LinedList"/>
    <dgm:cxn modelId="{EDC3B4F0-3F68-4CF5-921B-F3273E85AC76}" type="presParOf" srcId="{A02724CD-E0B7-4B06-A891-516935CA7703}" destId="{FF1682B7-2FA9-4239-8415-5890CEFE6AA3}" srcOrd="5" destOrd="0" presId="urn:microsoft.com/office/officeart/2008/layout/LinedList"/>
    <dgm:cxn modelId="{E824D083-03FF-4C48-91FE-1A336E373E58}" type="presParOf" srcId="{FF1682B7-2FA9-4239-8415-5890CEFE6AA3}" destId="{5D505647-23E0-4C35-9918-0A96EE61A7C8}" srcOrd="0" destOrd="0" presId="urn:microsoft.com/office/officeart/2008/layout/LinedList"/>
    <dgm:cxn modelId="{EBC2B719-7033-4DF1-B55D-3E8EA1E24EB2}" type="presParOf" srcId="{FF1682B7-2FA9-4239-8415-5890CEFE6AA3}" destId="{5DFA714C-3C02-4DEB-9F1F-A49BC106D62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80CE1-70CA-437A-8DEC-9E2CC51F8FE8}">
      <dsp:nvSpPr>
        <dsp:cNvPr id="0" name=""/>
        <dsp:cNvSpPr/>
      </dsp:nvSpPr>
      <dsp:spPr>
        <a:xfrm>
          <a:off x="0" y="2367"/>
          <a:ext cx="11133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09B99-E438-46D1-B3C7-0AC29B6B1BFC}">
      <dsp:nvSpPr>
        <dsp:cNvPr id="0" name=""/>
        <dsp:cNvSpPr/>
      </dsp:nvSpPr>
      <dsp:spPr>
        <a:xfrm>
          <a:off x="0" y="2367"/>
          <a:ext cx="11133695" cy="161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GB" sz="6500" kern="1200"/>
            <a:t>No Machine</a:t>
          </a:r>
          <a:endParaRPr lang="en-US" sz="6500" kern="1200"/>
        </a:p>
      </dsp:txBody>
      <dsp:txXfrm>
        <a:off x="0" y="2367"/>
        <a:ext cx="11133695" cy="1614575"/>
      </dsp:txXfrm>
    </dsp:sp>
    <dsp:sp modelId="{2729927E-91AD-4B7E-8281-1ECD3E84DA29}">
      <dsp:nvSpPr>
        <dsp:cNvPr id="0" name=""/>
        <dsp:cNvSpPr/>
      </dsp:nvSpPr>
      <dsp:spPr>
        <a:xfrm>
          <a:off x="0" y="1616942"/>
          <a:ext cx="11133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535728-4725-4469-942D-9B37B93376F3}">
      <dsp:nvSpPr>
        <dsp:cNvPr id="0" name=""/>
        <dsp:cNvSpPr/>
      </dsp:nvSpPr>
      <dsp:spPr>
        <a:xfrm>
          <a:off x="0" y="1616942"/>
          <a:ext cx="11133695" cy="161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GB" sz="6500" kern="1200"/>
            <a:t>Putty</a:t>
          </a:r>
          <a:endParaRPr lang="en-US" sz="6500" kern="1200"/>
        </a:p>
      </dsp:txBody>
      <dsp:txXfrm>
        <a:off x="0" y="1616942"/>
        <a:ext cx="11133695" cy="1614575"/>
      </dsp:txXfrm>
    </dsp:sp>
    <dsp:sp modelId="{1F233F8A-8761-4C2A-99DC-59598B5A17C8}">
      <dsp:nvSpPr>
        <dsp:cNvPr id="0" name=""/>
        <dsp:cNvSpPr/>
      </dsp:nvSpPr>
      <dsp:spPr>
        <a:xfrm>
          <a:off x="0" y="3231517"/>
          <a:ext cx="11133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05647-23E0-4C35-9918-0A96EE61A7C8}">
      <dsp:nvSpPr>
        <dsp:cNvPr id="0" name=""/>
        <dsp:cNvSpPr/>
      </dsp:nvSpPr>
      <dsp:spPr>
        <a:xfrm>
          <a:off x="0" y="3231517"/>
          <a:ext cx="11133695" cy="161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GB" sz="6500" kern="1200"/>
            <a:t>MS Teams</a:t>
          </a:r>
          <a:endParaRPr lang="en-US" sz="6500" kern="1200"/>
        </a:p>
      </dsp:txBody>
      <dsp:txXfrm>
        <a:off x="0" y="3231517"/>
        <a:ext cx="11133695" cy="16145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9/15/2020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9/15/2020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dirty="0"/>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9/15/2020</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9/15/2020</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intranet.royalholloway.ac.uk/computerscience/computerdocumentation/linuxconnectionguide.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im.rhul.ac.uk/"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linux.cim.rhul.ac.uk/nxwebplayer" TargetMode="External"/><Relationship Id="rId4" Type="http://schemas.openxmlformats.org/officeDocument/2006/relationships/hyperlink" Target="https://cimhelpdesk.rhul.ac.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im.rhul.ac.uk/cimhelpdesk@rhul.ac.uk" TargetMode="External"/><Relationship Id="rId2" Type="http://schemas.openxmlformats.org/officeDocument/2006/relationships/hyperlink" Target="https://cim.rhul.ac.uk/"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cimhelpdesk.rhul.ac.u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im.rhul.ac.uk/doc/submittingcoursework/" TargetMode="External"/><Relationship Id="rId2" Type="http://schemas.openxmlformats.org/officeDocument/2006/relationships/hyperlink" Target="https://intranet.royalholloway.ac.uk/computerscience/computerdocumentation/linuxconnectionguide.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im.rhul.ac.uk/files/2018/09/introductiontolinux.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im.rhul.ac.uk/files/2018/09/Healthy_back_at_work-828019605001.mp4"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mailto:itservicedesk@rhul.ac.uk" TargetMode="External"/><Relationship Id="rId2" Type="http://schemas.openxmlformats.org/officeDocument/2006/relationships/hyperlink" Target="https://intranet.royalholloway.ac.uk/students/help-support/it-services/home.aspx"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64324"/>
            <a:ext cx="10515600" cy="2387600"/>
          </a:xfrm>
        </p:spPr>
        <p:txBody>
          <a:bodyPr anchor="ctr" anchorCtr="0">
            <a:normAutofit/>
          </a:bodyPr>
          <a:lstStyle/>
          <a:p>
            <a:r>
              <a:rPr lang="en-US" sz="4800" dirty="0">
                <a:solidFill>
                  <a:schemeClr val="bg1"/>
                </a:solidFill>
              </a:rPr>
              <a:t>Welcome to Induction</a:t>
            </a:r>
          </a:p>
        </p:txBody>
      </p:sp>
      <p:sp>
        <p:nvSpPr>
          <p:cNvPr id="3" name="Subtitle 2"/>
          <p:cNvSpPr>
            <a:spLocks noGrp="1"/>
          </p:cNvSpPr>
          <p:nvPr>
            <p:ph type="subTitle" idx="4294967295"/>
          </p:nvPr>
        </p:nvSpPr>
        <p:spPr>
          <a:xfrm>
            <a:off x="855620" y="2933105"/>
            <a:ext cx="9582736" cy="1137793"/>
          </a:xfrm>
        </p:spPr>
        <p:txBody>
          <a:bodyPr>
            <a:normAutofit/>
          </a:bodyPr>
          <a:lstStyle/>
          <a:p>
            <a:pPr marL="0" indent="0">
              <a:buNone/>
            </a:pPr>
            <a:r>
              <a:rPr lang="en-US" sz="2400" dirty="0">
                <a:solidFill>
                  <a:schemeClr val="bg1"/>
                </a:solidFill>
                <a:latin typeface="+mj-lt"/>
              </a:rPr>
              <a:t>Computer Science, Information security and Math’s</a:t>
            </a:r>
          </a:p>
        </p:txBody>
      </p:sp>
      <p:pic>
        <p:nvPicPr>
          <p:cNvPr id="5" name="Picture 4" descr="Colour Logo 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Software</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7B355863-7480-4A3F-A957-E3383741AE11}"/>
              </a:ext>
            </a:extLst>
          </p:cNvPr>
          <p:cNvGraphicFramePr/>
          <p:nvPr>
            <p:extLst>
              <p:ext uri="{D42A27DB-BD31-4B8C-83A1-F6EECF244321}">
                <p14:modId xmlns:p14="http://schemas.microsoft.com/office/powerpoint/2010/main" val="3223228538"/>
              </p:ext>
            </p:extLst>
          </p:nvPr>
        </p:nvGraphicFramePr>
        <p:xfrm>
          <a:off x="528452" y="1413521"/>
          <a:ext cx="11133695" cy="4848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854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Connecting to Linux Server</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0"/>
          </p:nvPr>
        </p:nvSpPr>
        <p:spPr>
          <a:xfrm>
            <a:off x="539495" y="1435608"/>
            <a:ext cx="11298277" cy="4479160"/>
          </a:xfrm>
        </p:spPr>
        <p:txBody>
          <a:bodyPr/>
          <a:lstStyle/>
          <a:p>
            <a:pPr fontAlgn="base"/>
            <a:r>
              <a:rPr lang="en-GB" sz="2000" b="1" dirty="0"/>
              <a:t>Accessing the terminal</a:t>
            </a:r>
          </a:p>
          <a:p>
            <a:pPr fontAlgn="base"/>
            <a:r>
              <a:rPr lang="en-GB" sz="2000" dirty="0"/>
              <a:t>There are multiple ways to access the Linux server, not all of which are command-line interfaces. We have a detailed guide on how to connect to the server in a few different ways here:</a:t>
            </a:r>
          </a:p>
          <a:p>
            <a:pPr fontAlgn="base"/>
            <a:r>
              <a:rPr lang="en-GB" sz="2000" dirty="0">
                <a:hlinkClick r:id="rId3"/>
              </a:rPr>
              <a:t>Click here for our connection guide.</a:t>
            </a:r>
            <a:endParaRPr lang="en-GB" sz="2000" dirty="0"/>
          </a:p>
          <a:p>
            <a:endParaRPr lang="en-GB" dirty="0"/>
          </a:p>
        </p:txBody>
      </p:sp>
    </p:spTree>
    <p:extLst>
      <p:ext uri="{BB962C8B-B14F-4D97-AF65-F5344CB8AC3E}">
        <p14:creationId xmlns:p14="http://schemas.microsoft.com/office/powerpoint/2010/main" val="263115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Connecting to Linux Server</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0"/>
          </p:nvPr>
        </p:nvSpPr>
        <p:spPr>
          <a:xfrm>
            <a:off x="539496" y="1435608"/>
            <a:ext cx="3991315" cy="2090187"/>
          </a:xfrm>
        </p:spPr>
        <p:txBody>
          <a:bodyPr/>
          <a:lstStyle/>
          <a:p>
            <a:r>
              <a:rPr lang="en-GB" dirty="0"/>
              <a:t>Open Putty software</a:t>
            </a:r>
          </a:p>
          <a:p>
            <a:r>
              <a:rPr lang="en-GB" dirty="0"/>
              <a:t>Enter the address as </a:t>
            </a:r>
            <a:r>
              <a:rPr lang="en-GB" b="1" dirty="0"/>
              <a:t>Linux.cim.rhul.ac.uk</a:t>
            </a:r>
            <a:r>
              <a:rPr lang="en-GB" dirty="0"/>
              <a:t> port 22</a:t>
            </a:r>
          </a:p>
          <a:p>
            <a:r>
              <a:rPr lang="en-GB" dirty="0"/>
              <a:t>Enter Username </a:t>
            </a:r>
          </a:p>
          <a:p>
            <a:endParaRPr lang="en-GB" dirty="0"/>
          </a:p>
        </p:txBody>
      </p:sp>
      <p:pic>
        <p:nvPicPr>
          <p:cNvPr id="6" name="Picture 5"/>
          <p:cNvPicPr>
            <a:picLocks noChangeAspect="1"/>
          </p:cNvPicPr>
          <p:nvPr/>
        </p:nvPicPr>
        <p:blipFill>
          <a:blip r:embed="rId3"/>
          <a:stretch>
            <a:fillRect/>
          </a:stretch>
        </p:blipFill>
        <p:spPr>
          <a:xfrm>
            <a:off x="6708641" y="3873267"/>
            <a:ext cx="4565848" cy="1945418"/>
          </a:xfrm>
          <a:prstGeom prst="rect">
            <a:avLst/>
          </a:prstGeom>
        </p:spPr>
      </p:pic>
      <p:pic>
        <p:nvPicPr>
          <p:cNvPr id="7" name="Picture 6"/>
          <p:cNvPicPr>
            <a:picLocks noChangeAspect="1"/>
          </p:cNvPicPr>
          <p:nvPr/>
        </p:nvPicPr>
        <p:blipFill>
          <a:blip r:embed="rId4"/>
          <a:stretch>
            <a:fillRect/>
          </a:stretch>
        </p:blipFill>
        <p:spPr>
          <a:xfrm>
            <a:off x="634124" y="3873267"/>
            <a:ext cx="4737261" cy="1975598"/>
          </a:xfrm>
          <a:prstGeom prst="rect">
            <a:avLst/>
          </a:prstGeom>
        </p:spPr>
      </p:pic>
      <p:sp>
        <p:nvSpPr>
          <p:cNvPr id="8" name="TextBox 7"/>
          <p:cNvSpPr txBox="1"/>
          <p:nvPr/>
        </p:nvSpPr>
        <p:spPr>
          <a:xfrm>
            <a:off x="6708641" y="1435608"/>
            <a:ext cx="4565848" cy="1815882"/>
          </a:xfrm>
          <a:prstGeom prst="rect">
            <a:avLst/>
          </a:prstGeom>
          <a:noFill/>
        </p:spPr>
        <p:txBody>
          <a:bodyPr wrap="square" rtlCol="0">
            <a:spAutoFit/>
          </a:bodyPr>
          <a:lstStyle/>
          <a:p>
            <a:r>
              <a:rPr lang="en-GB" sz="2800" dirty="0"/>
              <a:t>When you enter your password you will </a:t>
            </a:r>
            <a:r>
              <a:rPr lang="en-GB" sz="2800" b="1" dirty="0"/>
              <a:t>not</a:t>
            </a:r>
            <a:r>
              <a:rPr lang="en-GB" sz="2800" dirty="0"/>
              <a:t> see any activity , or any symbols  * , # etc.</a:t>
            </a:r>
          </a:p>
        </p:txBody>
      </p:sp>
    </p:spTree>
    <p:extLst>
      <p:ext uri="{BB962C8B-B14F-4D97-AF65-F5344CB8AC3E}">
        <p14:creationId xmlns:p14="http://schemas.microsoft.com/office/powerpoint/2010/main" val="310132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0"/>
          </p:nvPr>
        </p:nvSpPr>
        <p:spPr>
          <a:xfrm>
            <a:off x="539496" y="1435607"/>
            <a:ext cx="10153218" cy="5105235"/>
          </a:xfrm>
        </p:spPr>
        <p:txBody>
          <a:bodyPr>
            <a:normAutofit/>
          </a:bodyPr>
          <a:lstStyle/>
          <a:p>
            <a:pPr fontAlgn="base"/>
            <a:r>
              <a:rPr lang="en-GB" sz="1600" dirty="0"/>
              <a:t>The following list contains a few of the commands that you can use to navigate the Linux server and perform your basic needs. Linux commands are all similar in how they are presented.</a:t>
            </a:r>
          </a:p>
          <a:p>
            <a:pPr fontAlgn="base"/>
            <a:r>
              <a:rPr lang="en-GB" sz="1600" dirty="0"/>
              <a:t>A command usually consists of the command itself (ls, cd, </a:t>
            </a:r>
            <a:r>
              <a:rPr lang="en-GB" sz="1600" dirty="0" err="1"/>
              <a:t>rm</a:t>
            </a:r>
            <a:r>
              <a:rPr lang="en-GB" sz="1600" dirty="0"/>
              <a:t>) and the parameters/arguments that the command requires. These parameters are different based on each command and will alter how the command functions.</a:t>
            </a:r>
          </a:p>
          <a:p>
            <a:pPr fontAlgn="base"/>
            <a:r>
              <a:rPr lang="en-GB" b="1" dirty="0"/>
              <a:t>cd (Change Directory)</a:t>
            </a:r>
          </a:p>
          <a:p>
            <a:pPr fontAlgn="base"/>
            <a:r>
              <a:rPr lang="en-GB" dirty="0"/>
              <a:t>The cd command is used to navigate </a:t>
            </a:r>
            <a:r>
              <a:rPr lang="en-GB" dirty="0" err="1"/>
              <a:t>linux</a:t>
            </a:r>
            <a:r>
              <a:rPr lang="en-GB" dirty="0"/>
              <a:t> servers and move between folders/directories.</a:t>
            </a:r>
          </a:p>
          <a:p>
            <a:pPr fontAlgn="base"/>
            <a:r>
              <a:rPr lang="en-GB" dirty="0"/>
              <a:t>cd on it’s own will return you to your /home directory.</a:t>
            </a:r>
          </a:p>
          <a:p>
            <a:pPr fontAlgn="base"/>
            <a:r>
              <a:rPr lang="en-GB" dirty="0"/>
              <a:t>cd .. moves you one directory upwards from your current location.</a:t>
            </a:r>
          </a:p>
          <a:p>
            <a:pPr fontAlgn="base"/>
            <a:r>
              <a:rPr lang="en-GB" dirty="0"/>
              <a:t>cd directory will move you into the specified folder/directory.</a:t>
            </a:r>
          </a:p>
        </p:txBody>
      </p:sp>
    </p:spTree>
    <p:extLst>
      <p:ext uri="{BB962C8B-B14F-4D97-AF65-F5344CB8AC3E}">
        <p14:creationId xmlns:p14="http://schemas.microsoft.com/office/powerpoint/2010/main" val="205813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6075" y="1507524"/>
            <a:ext cx="11211697" cy="2862322"/>
          </a:xfrm>
          <a:prstGeom prst="rect">
            <a:avLst/>
          </a:prstGeom>
        </p:spPr>
        <p:txBody>
          <a:bodyPr wrap="square">
            <a:spAutoFit/>
          </a:bodyPr>
          <a:lstStyle/>
          <a:p>
            <a:pPr fontAlgn="base"/>
            <a:r>
              <a:rPr lang="en-GB" b="1" dirty="0">
                <a:solidFill>
                  <a:srgbClr val="444444"/>
                </a:solidFill>
                <a:latin typeface="Open Sans"/>
              </a:rPr>
              <a:t>ls (List)</a:t>
            </a:r>
          </a:p>
          <a:p>
            <a:pPr fontAlgn="base"/>
            <a:endParaRPr lang="en-GB" b="1" dirty="0">
              <a:solidFill>
                <a:srgbClr val="444444"/>
              </a:solidFill>
              <a:latin typeface="Open Sans"/>
            </a:endParaRPr>
          </a:p>
          <a:p>
            <a:pPr fontAlgn="base"/>
            <a:r>
              <a:rPr lang="en-GB" dirty="0">
                <a:solidFill>
                  <a:srgbClr val="444444"/>
                </a:solidFill>
                <a:latin typeface="Open Sans"/>
              </a:rPr>
              <a:t>The </a:t>
            </a:r>
            <a:r>
              <a:rPr lang="en-GB" dirty="0">
                <a:solidFill>
                  <a:srgbClr val="FF0000"/>
                </a:solidFill>
                <a:latin typeface="Open Sans"/>
              </a:rPr>
              <a:t>ls</a:t>
            </a:r>
            <a:r>
              <a:rPr lang="en-GB" dirty="0">
                <a:solidFill>
                  <a:srgbClr val="444444"/>
                </a:solidFill>
                <a:latin typeface="Open Sans"/>
              </a:rPr>
              <a:t> command displays the files and folders that exist in your current location.</a:t>
            </a:r>
          </a:p>
          <a:p>
            <a:pPr fontAlgn="base"/>
            <a:endParaRPr lang="en-GB" dirty="0">
              <a:solidFill>
                <a:srgbClr val="444444"/>
              </a:solidFill>
              <a:latin typeface="Open Sans"/>
            </a:endParaRPr>
          </a:p>
          <a:p>
            <a:pPr marL="285750" indent="-285750" fontAlgn="base">
              <a:buFont typeface="Arial" panose="020B0604020202020204" pitchFamily="34" charset="0"/>
              <a:buChar char="•"/>
            </a:pPr>
            <a:r>
              <a:rPr lang="en-GB" dirty="0">
                <a:solidFill>
                  <a:srgbClr val="FF0000"/>
                </a:solidFill>
                <a:latin typeface="Open Sans"/>
              </a:rPr>
              <a:t>ls</a:t>
            </a:r>
            <a:r>
              <a:rPr lang="en-GB" dirty="0">
                <a:solidFill>
                  <a:srgbClr val="444444"/>
                </a:solidFill>
                <a:latin typeface="Open Sans"/>
              </a:rPr>
              <a:t> shows the names of files and folders in your current location, with colours indicating file type</a:t>
            </a:r>
          </a:p>
          <a:p>
            <a:pPr fontAlgn="base">
              <a:buFont typeface="Arial" panose="020B0604020202020204" pitchFamily="34" charset="0"/>
              <a:buChar char="•"/>
            </a:pPr>
            <a:endParaRPr lang="en-GB" dirty="0">
              <a:solidFill>
                <a:srgbClr val="444444"/>
              </a:solidFill>
              <a:latin typeface="Open Sans"/>
            </a:endParaRPr>
          </a:p>
          <a:p>
            <a:pPr fontAlgn="base">
              <a:buFont typeface="Arial" panose="020B0604020202020204" pitchFamily="34" charset="0"/>
              <a:buChar char="•"/>
            </a:pPr>
            <a:endParaRPr lang="en-GB" dirty="0">
              <a:solidFill>
                <a:srgbClr val="444444"/>
              </a:solidFill>
              <a:latin typeface="Open Sans"/>
            </a:endParaRPr>
          </a:p>
          <a:p>
            <a:pPr marL="285750" indent="-285750" fontAlgn="base">
              <a:buFont typeface="Arial" panose="020B0604020202020204" pitchFamily="34" charset="0"/>
              <a:buChar char="•"/>
            </a:pPr>
            <a:r>
              <a:rPr lang="en-GB" dirty="0">
                <a:solidFill>
                  <a:srgbClr val="FF0000"/>
                </a:solidFill>
                <a:latin typeface="Open Sans"/>
              </a:rPr>
              <a:t>ls -l</a:t>
            </a:r>
            <a:r>
              <a:rPr lang="en-GB" dirty="0">
                <a:solidFill>
                  <a:srgbClr val="444444"/>
                </a:solidFill>
                <a:latin typeface="Open Sans"/>
              </a:rPr>
              <a:t> shows more details information of the files/folders in your current location, showing information such as creation date and file size</a:t>
            </a:r>
          </a:p>
          <a:p>
            <a:pPr fontAlgn="base">
              <a:buFont typeface="Arial" panose="020B0604020202020204" pitchFamily="34" charset="0"/>
              <a:buChar char="•"/>
            </a:pPr>
            <a:endParaRPr lang="en-GB" b="0" i="0" dirty="0">
              <a:solidFill>
                <a:srgbClr val="444444"/>
              </a:solidFill>
              <a:effectLst/>
              <a:latin typeface="Open Sans"/>
            </a:endParaRPr>
          </a:p>
        </p:txBody>
      </p:sp>
    </p:spTree>
    <p:extLst>
      <p:ext uri="{BB962C8B-B14F-4D97-AF65-F5344CB8AC3E}">
        <p14:creationId xmlns:p14="http://schemas.microsoft.com/office/powerpoint/2010/main" val="11489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1207" y="1447136"/>
            <a:ext cx="11286480" cy="3416320"/>
          </a:xfrm>
          <a:prstGeom prst="rect">
            <a:avLst/>
          </a:prstGeom>
        </p:spPr>
        <p:txBody>
          <a:bodyPr wrap="square">
            <a:spAutoFit/>
          </a:bodyPr>
          <a:lstStyle/>
          <a:p>
            <a:pPr fontAlgn="base"/>
            <a:r>
              <a:rPr lang="en-GB" b="1" dirty="0">
                <a:solidFill>
                  <a:srgbClr val="444444"/>
                </a:solidFill>
                <a:latin typeface="Open Sans"/>
              </a:rPr>
              <a:t>cat (</a:t>
            </a:r>
            <a:r>
              <a:rPr lang="en-GB" b="1" dirty="0" err="1">
                <a:solidFill>
                  <a:srgbClr val="444444"/>
                </a:solidFill>
                <a:latin typeface="Open Sans"/>
              </a:rPr>
              <a:t>Catenate</a:t>
            </a:r>
            <a:r>
              <a:rPr lang="en-GB" b="1" dirty="0">
                <a:solidFill>
                  <a:srgbClr val="444444"/>
                </a:solidFill>
                <a:latin typeface="Open Sans"/>
              </a:rPr>
              <a:t>)</a:t>
            </a:r>
          </a:p>
          <a:p>
            <a:pPr fontAlgn="base"/>
            <a:endParaRPr lang="en-GB" b="1" dirty="0">
              <a:solidFill>
                <a:srgbClr val="444444"/>
              </a:solidFill>
              <a:latin typeface="Open Sans"/>
            </a:endParaRPr>
          </a:p>
          <a:p>
            <a:pPr fontAlgn="base"/>
            <a:r>
              <a:rPr lang="en-GB" dirty="0">
                <a:solidFill>
                  <a:srgbClr val="444444"/>
                </a:solidFill>
                <a:latin typeface="Open Sans"/>
              </a:rPr>
              <a:t>The </a:t>
            </a:r>
            <a:r>
              <a:rPr lang="en-GB" dirty="0">
                <a:solidFill>
                  <a:srgbClr val="FF0000"/>
                </a:solidFill>
                <a:latin typeface="Open Sans"/>
              </a:rPr>
              <a:t>cat</a:t>
            </a:r>
            <a:r>
              <a:rPr lang="en-GB" dirty="0">
                <a:solidFill>
                  <a:srgbClr val="444444"/>
                </a:solidFill>
                <a:latin typeface="Open Sans"/>
              </a:rPr>
              <a:t> command displays the contents of a file in text form, letting you read what’s inside a file without opening it completely.</a:t>
            </a:r>
          </a:p>
          <a:p>
            <a:pPr fontAlgn="base"/>
            <a:endParaRPr lang="en-GB" dirty="0">
              <a:solidFill>
                <a:srgbClr val="444444"/>
              </a:solidFill>
              <a:latin typeface="Open Sans"/>
            </a:endParaRPr>
          </a:p>
          <a:p>
            <a:pPr fontAlgn="base"/>
            <a:endParaRPr lang="en-GB" dirty="0">
              <a:solidFill>
                <a:srgbClr val="444444"/>
              </a:solidFill>
              <a:latin typeface="Open Sans"/>
            </a:endParaRPr>
          </a:p>
          <a:p>
            <a:pPr marL="285750" indent="-285750" fontAlgn="base">
              <a:buFont typeface="Arial" panose="020B0604020202020204" pitchFamily="34" charset="0"/>
              <a:buChar char="•"/>
            </a:pPr>
            <a:r>
              <a:rPr lang="en-GB" dirty="0">
                <a:solidFill>
                  <a:srgbClr val="FF0000"/>
                </a:solidFill>
                <a:latin typeface="Open Sans"/>
              </a:rPr>
              <a:t>cat</a:t>
            </a:r>
            <a:r>
              <a:rPr lang="en-GB" dirty="0">
                <a:solidFill>
                  <a:srgbClr val="444444"/>
                </a:solidFill>
                <a:latin typeface="Open Sans"/>
              </a:rPr>
              <a:t> </a:t>
            </a:r>
            <a:r>
              <a:rPr lang="en-GB" dirty="0">
                <a:solidFill>
                  <a:srgbClr val="0000FF"/>
                </a:solidFill>
                <a:latin typeface="Open Sans"/>
              </a:rPr>
              <a:t>file</a:t>
            </a:r>
            <a:r>
              <a:rPr lang="en-GB" dirty="0">
                <a:solidFill>
                  <a:srgbClr val="444444"/>
                </a:solidFill>
                <a:latin typeface="Open Sans"/>
              </a:rPr>
              <a:t> will show the file you’ve specified in the console as plain text.</a:t>
            </a:r>
          </a:p>
          <a:p>
            <a:pPr fontAlgn="base">
              <a:buFont typeface="Arial" panose="020B0604020202020204" pitchFamily="34" charset="0"/>
              <a:buChar char="•"/>
            </a:pPr>
            <a:endParaRPr lang="en-GB" dirty="0">
              <a:solidFill>
                <a:srgbClr val="444444"/>
              </a:solidFill>
              <a:latin typeface="Open Sans"/>
            </a:endParaRPr>
          </a:p>
          <a:p>
            <a:pPr fontAlgn="base">
              <a:buFont typeface="Arial" panose="020B0604020202020204" pitchFamily="34" charset="0"/>
              <a:buChar char="•"/>
            </a:pPr>
            <a:endParaRPr lang="en-GB" dirty="0">
              <a:solidFill>
                <a:srgbClr val="444444"/>
              </a:solidFill>
              <a:latin typeface="Open Sans"/>
            </a:endParaRPr>
          </a:p>
          <a:p>
            <a:pPr marL="285750" indent="-285750" fontAlgn="base">
              <a:buFont typeface="Arial" panose="020B0604020202020204" pitchFamily="34" charset="0"/>
              <a:buChar char="•"/>
            </a:pPr>
            <a:r>
              <a:rPr lang="en-GB" dirty="0">
                <a:solidFill>
                  <a:srgbClr val="FF0000"/>
                </a:solidFill>
                <a:latin typeface="Open Sans"/>
              </a:rPr>
              <a:t>cat -</a:t>
            </a:r>
            <a:r>
              <a:rPr lang="en-GB" dirty="0" err="1">
                <a:solidFill>
                  <a:srgbClr val="FF0000"/>
                </a:solidFill>
                <a:latin typeface="Open Sans"/>
              </a:rPr>
              <a:t>n</a:t>
            </a:r>
            <a:r>
              <a:rPr lang="en-GB" dirty="0" err="1">
                <a:solidFill>
                  <a:srgbClr val="0000FF"/>
                </a:solidFill>
                <a:latin typeface="Open Sans"/>
              </a:rPr>
              <a:t>file</a:t>
            </a:r>
            <a:r>
              <a:rPr lang="en-GB" dirty="0" err="1">
                <a:solidFill>
                  <a:srgbClr val="444444"/>
                </a:solidFill>
                <a:latin typeface="Open Sans"/>
              </a:rPr>
              <a:t>will</a:t>
            </a:r>
            <a:r>
              <a:rPr lang="en-GB" dirty="0">
                <a:solidFill>
                  <a:srgbClr val="444444"/>
                </a:solidFill>
                <a:latin typeface="Open Sans"/>
              </a:rPr>
              <a:t> show you the file in plain text with each line numbered, which can be helpful.</a:t>
            </a:r>
          </a:p>
          <a:p>
            <a:pPr fontAlgn="base">
              <a:buFont typeface="Arial" panose="020B0604020202020204" pitchFamily="34" charset="0"/>
              <a:buChar char="•"/>
            </a:pPr>
            <a:endParaRPr lang="en-GB" b="0" i="0" dirty="0">
              <a:solidFill>
                <a:srgbClr val="444444"/>
              </a:solidFill>
              <a:effectLst/>
              <a:latin typeface="Open Sans"/>
            </a:endParaRPr>
          </a:p>
          <a:p>
            <a:pPr fontAlgn="base"/>
            <a:endParaRPr lang="en-GB" b="0" i="0" dirty="0">
              <a:solidFill>
                <a:srgbClr val="444444"/>
              </a:solidFill>
              <a:effectLst/>
              <a:latin typeface="Open Sans"/>
            </a:endParaRPr>
          </a:p>
        </p:txBody>
      </p:sp>
    </p:spTree>
    <p:extLst>
      <p:ext uri="{BB962C8B-B14F-4D97-AF65-F5344CB8AC3E}">
        <p14:creationId xmlns:p14="http://schemas.microsoft.com/office/powerpoint/2010/main" val="355316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1207" y="1447138"/>
            <a:ext cx="11405750" cy="3416320"/>
          </a:xfrm>
          <a:prstGeom prst="rect">
            <a:avLst/>
          </a:prstGeom>
        </p:spPr>
        <p:txBody>
          <a:bodyPr wrap="square">
            <a:spAutoFit/>
          </a:bodyPr>
          <a:lstStyle/>
          <a:p>
            <a:pPr fontAlgn="base"/>
            <a:r>
              <a:rPr lang="en-GB" b="1" dirty="0" err="1">
                <a:solidFill>
                  <a:srgbClr val="444444"/>
                </a:solidFill>
                <a:latin typeface="Open Sans"/>
              </a:rPr>
              <a:t>cp</a:t>
            </a:r>
            <a:r>
              <a:rPr lang="en-GB" b="1" dirty="0">
                <a:solidFill>
                  <a:srgbClr val="444444"/>
                </a:solidFill>
                <a:latin typeface="Open Sans"/>
              </a:rPr>
              <a:t> (Copy/Paste)</a:t>
            </a:r>
          </a:p>
          <a:p>
            <a:pPr fontAlgn="base"/>
            <a:endParaRPr lang="en-GB" b="1" dirty="0">
              <a:solidFill>
                <a:srgbClr val="444444"/>
              </a:solidFill>
              <a:latin typeface="Open Sans"/>
            </a:endParaRPr>
          </a:p>
          <a:p>
            <a:pPr fontAlgn="base"/>
            <a:r>
              <a:rPr lang="en-GB" dirty="0">
                <a:solidFill>
                  <a:srgbClr val="444444"/>
                </a:solidFill>
                <a:latin typeface="Open Sans"/>
              </a:rPr>
              <a:t>The </a:t>
            </a:r>
            <a:r>
              <a:rPr lang="en-GB" dirty="0" err="1">
                <a:solidFill>
                  <a:srgbClr val="FF0000"/>
                </a:solidFill>
                <a:latin typeface="Open Sans"/>
              </a:rPr>
              <a:t>cp</a:t>
            </a:r>
            <a:r>
              <a:rPr lang="en-GB" dirty="0">
                <a:solidFill>
                  <a:srgbClr val="444444"/>
                </a:solidFill>
                <a:latin typeface="Open Sans"/>
              </a:rPr>
              <a:t> command is the Linux equivalent of copy/paste functionality.</a:t>
            </a:r>
          </a:p>
          <a:p>
            <a:pPr fontAlgn="base"/>
            <a:endParaRPr lang="en-GB" dirty="0">
              <a:solidFill>
                <a:srgbClr val="444444"/>
              </a:solidFill>
              <a:latin typeface="Open Sans"/>
            </a:endParaRPr>
          </a:p>
          <a:p>
            <a:pPr marL="285750" indent="-285750" fontAlgn="base">
              <a:buFont typeface="Arial" panose="020B0604020202020204" pitchFamily="34" charset="0"/>
              <a:buChar char="•"/>
            </a:pPr>
            <a:r>
              <a:rPr lang="en-GB" dirty="0" err="1">
                <a:solidFill>
                  <a:srgbClr val="FF0000"/>
                </a:solidFill>
                <a:latin typeface="Open Sans"/>
              </a:rPr>
              <a:t>cp</a:t>
            </a:r>
            <a:r>
              <a:rPr lang="en-GB" dirty="0">
                <a:solidFill>
                  <a:srgbClr val="FF0000"/>
                </a:solidFill>
                <a:latin typeface="Open Sans"/>
              </a:rPr>
              <a:t> </a:t>
            </a:r>
            <a:r>
              <a:rPr lang="en-GB" dirty="0">
                <a:solidFill>
                  <a:srgbClr val="0000FF"/>
                </a:solidFill>
                <a:latin typeface="Open Sans"/>
              </a:rPr>
              <a:t>file </a:t>
            </a:r>
            <a:r>
              <a:rPr lang="en-GB" dirty="0">
                <a:solidFill>
                  <a:srgbClr val="008000"/>
                </a:solidFill>
                <a:latin typeface="Open Sans"/>
              </a:rPr>
              <a:t>destination</a:t>
            </a:r>
            <a:r>
              <a:rPr lang="en-GB" dirty="0">
                <a:solidFill>
                  <a:srgbClr val="444444"/>
                </a:solidFill>
                <a:latin typeface="Open Sans"/>
              </a:rPr>
              <a:t> will copy the file in the specified location to the specified </a:t>
            </a:r>
            <a:r>
              <a:rPr lang="en-GB" dirty="0">
                <a:solidFill>
                  <a:srgbClr val="008000"/>
                </a:solidFill>
                <a:latin typeface="Open Sans"/>
              </a:rPr>
              <a:t>destination</a:t>
            </a:r>
            <a:r>
              <a:rPr lang="en-GB" dirty="0">
                <a:solidFill>
                  <a:srgbClr val="444444"/>
                </a:solidFill>
                <a:latin typeface="Open Sans"/>
              </a:rPr>
              <a:t>.</a:t>
            </a:r>
          </a:p>
          <a:p>
            <a:pPr fontAlgn="base">
              <a:buFont typeface="Arial" panose="020B0604020202020204" pitchFamily="34" charset="0"/>
              <a:buChar char="•"/>
            </a:pPr>
            <a:endParaRPr lang="en-GB" dirty="0">
              <a:solidFill>
                <a:srgbClr val="444444"/>
              </a:solidFill>
              <a:latin typeface="Open Sans"/>
            </a:endParaRPr>
          </a:p>
          <a:p>
            <a:pPr marL="285750" indent="-285750" fontAlgn="base">
              <a:buFont typeface="Arial" panose="020B0604020202020204" pitchFamily="34" charset="0"/>
              <a:buChar char="•"/>
            </a:pPr>
            <a:r>
              <a:rPr lang="en-GB" dirty="0" err="1">
                <a:solidFill>
                  <a:srgbClr val="FF0000"/>
                </a:solidFill>
                <a:latin typeface="Open Sans"/>
              </a:rPr>
              <a:t>cp</a:t>
            </a:r>
            <a:r>
              <a:rPr lang="en-GB" dirty="0">
                <a:solidFill>
                  <a:srgbClr val="FF0000"/>
                </a:solidFill>
                <a:latin typeface="Open Sans"/>
              </a:rPr>
              <a:t> -b</a:t>
            </a:r>
            <a:r>
              <a:rPr lang="en-GB" dirty="0">
                <a:solidFill>
                  <a:srgbClr val="444444"/>
                </a:solidFill>
                <a:latin typeface="Open Sans"/>
              </a:rPr>
              <a:t> </a:t>
            </a:r>
            <a:r>
              <a:rPr lang="en-GB" dirty="0">
                <a:solidFill>
                  <a:srgbClr val="0000FF"/>
                </a:solidFill>
                <a:latin typeface="Open Sans"/>
              </a:rPr>
              <a:t>file</a:t>
            </a:r>
            <a:r>
              <a:rPr lang="en-GB" dirty="0">
                <a:solidFill>
                  <a:srgbClr val="444444"/>
                </a:solidFill>
                <a:latin typeface="Open Sans"/>
              </a:rPr>
              <a:t> </a:t>
            </a:r>
            <a:r>
              <a:rPr lang="en-GB" dirty="0">
                <a:solidFill>
                  <a:srgbClr val="008000"/>
                </a:solidFill>
                <a:latin typeface="Open Sans"/>
              </a:rPr>
              <a:t>destination</a:t>
            </a:r>
            <a:r>
              <a:rPr lang="en-GB" dirty="0">
                <a:solidFill>
                  <a:srgbClr val="444444"/>
                </a:solidFill>
                <a:latin typeface="Open Sans"/>
              </a:rPr>
              <a:t> copies the specified file to the specified location and creates a backup named </a:t>
            </a:r>
            <a:r>
              <a:rPr lang="en-GB" dirty="0">
                <a:solidFill>
                  <a:srgbClr val="008000"/>
                </a:solidFill>
                <a:latin typeface="Open Sans"/>
              </a:rPr>
              <a:t>~destination</a:t>
            </a:r>
            <a:r>
              <a:rPr lang="en-GB" dirty="0">
                <a:solidFill>
                  <a:srgbClr val="444444"/>
                </a:solidFill>
                <a:latin typeface="Open Sans"/>
              </a:rPr>
              <a:t>.</a:t>
            </a:r>
          </a:p>
          <a:p>
            <a:pPr fontAlgn="base">
              <a:buFont typeface="Arial" panose="020B0604020202020204" pitchFamily="34" charset="0"/>
              <a:buChar char="•"/>
            </a:pPr>
            <a:endParaRPr lang="en-GB" dirty="0">
              <a:solidFill>
                <a:srgbClr val="444444"/>
              </a:solidFill>
              <a:latin typeface="Open Sans"/>
            </a:endParaRPr>
          </a:p>
          <a:p>
            <a:pPr marL="285750" indent="-285750" fontAlgn="base">
              <a:buFont typeface="Arial" panose="020B0604020202020204" pitchFamily="34" charset="0"/>
              <a:buChar char="•"/>
            </a:pPr>
            <a:r>
              <a:rPr lang="en-GB" dirty="0" err="1">
                <a:solidFill>
                  <a:srgbClr val="FF0000"/>
                </a:solidFill>
                <a:latin typeface="Open Sans"/>
              </a:rPr>
              <a:t>cp</a:t>
            </a:r>
            <a:r>
              <a:rPr lang="en-GB" dirty="0">
                <a:solidFill>
                  <a:srgbClr val="FF0000"/>
                </a:solidFill>
                <a:latin typeface="Open Sans"/>
              </a:rPr>
              <a:t> -</a:t>
            </a:r>
            <a:r>
              <a:rPr lang="en-GB" dirty="0" err="1">
                <a:solidFill>
                  <a:srgbClr val="FF0000"/>
                </a:solidFill>
                <a:latin typeface="Open Sans"/>
              </a:rPr>
              <a:t>i</a:t>
            </a:r>
            <a:r>
              <a:rPr lang="en-GB" dirty="0">
                <a:solidFill>
                  <a:srgbClr val="444444"/>
                </a:solidFill>
                <a:latin typeface="Open Sans"/>
              </a:rPr>
              <a:t> </a:t>
            </a:r>
            <a:r>
              <a:rPr lang="en-GB" dirty="0">
                <a:solidFill>
                  <a:srgbClr val="0000FF"/>
                </a:solidFill>
                <a:latin typeface="Open Sans"/>
              </a:rPr>
              <a:t>file</a:t>
            </a:r>
            <a:r>
              <a:rPr lang="en-GB" dirty="0">
                <a:solidFill>
                  <a:srgbClr val="444444"/>
                </a:solidFill>
                <a:latin typeface="Open Sans"/>
              </a:rPr>
              <a:t> </a:t>
            </a:r>
            <a:r>
              <a:rPr lang="en-GB" dirty="0">
                <a:solidFill>
                  <a:srgbClr val="008000"/>
                </a:solidFill>
                <a:latin typeface="Open Sans"/>
              </a:rPr>
              <a:t>destination</a:t>
            </a:r>
            <a:r>
              <a:rPr lang="en-GB" dirty="0">
                <a:solidFill>
                  <a:srgbClr val="444444"/>
                </a:solidFill>
                <a:latin typeface="Open Sans"/>
              </a:rPr>
              <a:t> copies the specified file to the specified </a:t>
            </a:r>
            <a:r>
              <a:rPr lang="en-GB" dirty="0">
                <a:solidFill>
                  <a:srgbClr val="008000"/>
                </a:solidFill>
                <a:latin typeface="Open Sans"/>
              </a:rPr>
              <a:t>destination</a:t>
            </a:r>
            <a:r>
              <a:rPr lang="en-GB" dirty="0">
                <a:solidFill>
                  <a:srgbClr val="444444"/>
                </a:solidFill>
                <a:latin typeface="Open Sans"/>
              </a:rPr>
              <a:t> and prompts for permission if overwriting a file.</a:t>
            </a:r>
          </a:p>
          <a:p>
            <a:pPr fontAlgn="base">
              <a:buFont typeface="Arial" panose="020B0604020202020204" pitchFamily="34" charset="0"/>
              <a:buChar char="•"/>
            </a:pPr>
            <a:endParaRPr lang="en-GB" b="0" i="0" dirty="0">
              <a:solidFill>
                <a:srgbClr val="444444"/>
              </a:solidFill>
              <a:effectLst/>
              <a:latin typeface="Open Sans"/>
            </a:endParaRPr>
          </a:p>
        </p:txBody>
      </p:sp>
    </p:spTree>
    <p:extLst>
      <p:ext uri="{BB962C8B-B14F-4D97-AF65-F5344CB8AC3E}">
        <p14:creationId xmlns:p14="http://schemas.microsoft.com/office/powerpoint/2010/main" val="177327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3468" y="1296064"/>
            <a:ext cx="11449878" cy="4247317"/>
          </a:xfrm>
          <a:prstGeom prst="rect">
            <a:avLst/>
          </a:prstGeom>
        </p:spPr>
        <p:txBody>
          <a:bodyPr wrap="square">
            <a:spAutoFit/>
          </a:bodyPr>
          <a:lstStyle/>
          <a:p>
            <a:pPr fontAlgn="base"/>
            <a:r>
              <a:rPr lang="en-GB" b="1" dirty="0" err="1">
                <a:solidFill>
                  <a:srgbClr val="444444"/>
                </a:solidFill>
                <a:latin typeface="Open Sans"/>
              </a:rPr>
              <a:t>mkdir</a:t>
            </a:r>
            <a:r>
              <a:rPr lang="en-GB" b="1" dirty="0">
                <a:solidFill>
                  <a:srgbClr val="444444"/>
                </a:solidFill>
                <a:latin typeface="Open Sans"/>
              </a:rPr>
              <a:t> (Make Directory)</a:t>
            </a:r>
          </a:p>
          <a:p>
            <a:pPr fontAlgn="base"/>
            <a:endParaRPr lang="en-GB" b="1" dirty="0">
              <a:solidFill>
                <a:srgbClr val="444444"/>
              </a:solidFill>
              <a:latin typeface="Open Sans"/>
            </a:endParaRPr>
          </a:p>
          <a:p>
            <a:pPr fontAlgn="base"/>
            <a:r>
              <a:rPr lang="en-GB" dirty="0">
                <a:solidFill>
                  <a:srgbClr val="444444"/>
                </a:solidFill>
                <a:latin typeface="Open Sans"/>
              </a:rPr>
              <a:t>The </a:t>
            </a:r>
            <a:r>
              <a:rPr lang="en-GB" dirty="0" err="1">
                <a:solidFill>
                  <a:srgbClr val="FF0000"/>
                </a:solidFill>
                <a:latin typeface="Open Sans"/>
              </a:rPr>
              <a:t>mkdir</a:t>
            </a:r>
            <a:r>
              <a:rPr lang="en-GB" dirty="0">
                <a:solidFill>
                  <a:srgbClr val="444444"/>
                </a:solidFill>
                <a:latin typeface="Open Sans"/>
              </a:rPr>
              <a:t> command creates a new folder and names it however you specify.</a:t>
            </a:r>
          </a:p>
          <a:p>
            <a:pPr fontAlgn="base"/>
            <a:endParaRPr lang="en-GB" dirty="0">
              <a:solidFill>
                <a:srgbClr val="444444"/>
              </a:solidFill>
              <a:latin typeface="Open Sans"/>
            </a:endParaRPr>
          </a:p>
          <a:p>
            <a:pPr marL="285750" indent="-285750" fontAlgn="base">
              <a:buFont typeface="Arial" panose="020B0604020202020204" pitchFamily="34" charset="0"/>
              <a:buChar char="•"/>
            </a:pPr>
            <a:r>
              <a:rPr lang="en-GB" dirty="0" err="1">
                <a:solidFill>
                  <a:srgbClr val="FF0000"/>
                </a:solidFill>
                <a:latin typeface="Open Sans"/>
              </a:rPr>
              <a:t>mkdir</a:t>
            </a:r>
            <a:r>
              <a:rPr lang="en-GB" dirty="0">
                <a:solidFill>
                  <a:srgbClr val="444444"/>
                </a:solidFill>
                <a:latin typeface="Open Sans"/>
              </a:rPr>
              <a:t> </a:t>
            </a:r>
            <a:r>
              <a:rPr lang="en-GB" dirty="0">
                <a:solidFill>
                  <a:srgbClr val="0000FF"/>
                </a:solidFill>
                <a:latin typeface="Open Sans"/>
              </a:rPr>
              <a:t>directory</a:t>
            </a:r>
            <a:r>
              <a:rPr lang="en-GB" dirty="0">
                <a:solidFill>
                  <a:srgbClr val="444444"/>
                </a:solidFill>
                <a:latin typeface="Open Sans"/>
              </a:rPr>
              <a:t> creates a new folder in your current location and names it after your input for </a:t>
            </a:r>
            <a:r>
              <a:rPr lang="en-GB" dirty="0">
                <a:solidFill>
                  <a:srgbClr val="0000FF"/>
                </a:solidFill>
                <a:latin typeface="Open Sans"/>
              </a:rPr>
              <a:t>directory</a:t>
            </a:r>
            <a:r>
              <a:rPr lang="en-GB" dirty="0">
                <a:solidFill>
                  <a:srgbClr val="444444"/>
                </a:solidFill>
                <a:latin typeface="Open Sans"/>
              </a:rPr>
              <a:t>.</a:t>
            </a:r>
          </a:p>
          <a:p>
            <a:pPr fontAlgn="base">
              <a:buFont typeface="Arial" panose="020B0604020202020204" pitchFamily="34" charset="0"/>
              <a:buChar char="•"/>
            </a:pPr>
            <a:endParaRPr lang="en-GB" dirty="0">
              <a:solidFill>
                <a:srgbClr val="444444"/>
              </a:solidFill>
              <a:latin typeface="Open Sans"/>
            </a:endParaRPr>
          </a:p>
          <a:p>
            <a:pPr fontAlgn="base">
              <a:buFont typeface="Arial" panose="020B0604020202020204" pitchFamily="34" charset="0"/>
              <a:buChar char="•"/>
            </a:pPr>
            <a:endParaRPr lang="en-GB" dirty="0">
              <a:solidFill>
                <a:srgbClr val="444444"/>
              </a:solidFill>
              <a:latin typeface="Open Sans"/>
            </a:endParaRPr>
          </a:p>
          <a:p>
            <a:pPr fontAlgn="base"/>
            <a:r>
              <a:rPr lang="en-GB" b="1" dirty="0">
                <a:solidFill>
                  <a:srgbClr val="444444"/>
                </a:solidFill>
                <a:latin typeface="Open Sans"/>
              </a:rPr>
              <a:t>SSH (Secure Shell Protocol)</a:t>
            </a:r>
          </a:p>
          <a:p>
            <a:pPr fontAlgn="base"/>
            <a:endParaRPr lang="en-GB" b="1" dirty="0">
              <a:solidFill>
                <a:srgbClr val="444444"/>
              </a:solidFill>
              <a:latin typeface="Open Sans"/>
            </a:endParaRPr>
          </a:p>
          <a:p>
            <a:pPr fontAlgn="base"/>
            <a:r>
              <a:rPr lang="en-GB" dirty="0" err="1">
                <a:solidFill>
                  <a:srgbClr val="FF0000"/>
                </a:solidFill>
                <a:latin typeface="Open Sans"/>
              </a:rPr>
              <a:t>ssh</a:t>
            </a:r>
            <a:r>
              <a:rPr lang="en-GB" dirty="0">
                <a:solidFill>
                  <a:srgbClr val="444444"/>
                </a:solidFill>
                <a:latin typeface="Open Sans"/>
              </a:rPr>
              <a:t> is a protocol that allows connections to other servers and locations that forces certain certificate procedures to make the connection secure.</a:t>
            </a:r>
          </a:p>
          <a:p>
            <a:pPr fontAlgn="base"/>
            <a:endParaRPr lang="en-GB" dirty="0">
              <a:solidFill>
                <a:srgbClr val="444444"/>
              </a:solidFill>
              <a:latin typeface="Open Sans"/>
            </a:endParaRPr>
          </a:p>
          <a:p>
            <a:pPr marL="285750" indent="-285750" fontAlgn="base">
              <a:buFont typeface="Arial" panose="020B0604020202020204" pitchFamily="34" charset="0"/>
              <a:buChar char="•"/>
            </a:pPr>
            <a:r>
              <a:rPr lang="en-GB" dirty="0" err="1">
                <a:solidFill>
                  <a:srgbClr val="FF0000"/>
                </a:solidFill>
                <a:latin typeface="Open Sans"/>
              </a:rPr>
              <a:t>ssh</a:t>
            </a:r>
            <a:r>
              <a:rPr lang="en-GB" dirty="0">
                <a:solidFill>
                  <a:srgbClr val="444444"/>
                </a:solidFill>
                <a:latin typeface="Open Sans"/>
              </a:rPr>
              <a:t> </a:t>
            </a:r>
            <a:r>
              <a:rPr lang="en-GB" dirty="0" err="1">
                <a:solidFill>
                  <a:srgbClr val="0000FF"/>
                </a:solidFill>
                <a:latin typeface="Open Sans"/>
              </a:rPr>
              <a:t>username</a:t>
            </a:r>
            <a:r>
              <a:rPr lang="en-GB" dirty="0" err="1">
                <a:solidFill>
                  <a:srgbClr val="008000"/>
                </a:solidFill>
                <a:latin typeface="Open Sans"/>
              </a:rPr>
              <a:t>@destination</a:t>
            </a:r>
            <a:r>
              <a:rPr lang="en-GB" dirty="0">
                <a:solidFill>
                  <a:srgbClr val="444444"/>
                </a:solidFill>
                <a:latin typeface="Open Sans"/>
              </a:rPr>
              <a:t> connects to the specified server with the given username.</a:t>
            </a:r>
          </a:p>
          <a:p>
            <a:pPr fontAlgn="base">
              <a:buFont typeface="Arial" panose="020B0604020202020204" pitchFamily="34" charset="0"/>
              <a:buChar char="•"/>
            </a:pPr>
            <a:endParaRPr lang="en-GB" b="0" i="0" dirty="0">
              <a:solidFill>
                <a:srgbClr val="444444"/>
              </a:solidFill>
              <a:effectLst/>
              <a:latin typeface="Open Sans"/>
            </a:endParaRPr>
          </a:p>
          <a:p>
            <a:pPr fontAlgn="base">
              <a:buFont typeface="Arial" panose="020B0604020202020204" pitchFamily="34" charset="0"/>
              <a:buChar char="•"/>
            </a:pPr>
            <a:endParaRPr lang="en-GB" b="0" i="0" dirty="0">
              <a:solidFill>
                <a:srgbClr val="444444"/>
              </a:solidFill>
              <a:effectLst/>
              <a:latin typeface="Open Sans"/>
            </a:endParaRPr>
          </a:p>
        </p:txBody>
      </p:sp>
    </p:spTree>
    <p:extLst>
      <p:ext uri="{BB962C8B-B14F-4D97-AF65-F5344CB8AC3E}">
        <p14:creationId xmlns:p14="http://schemas.microsoft.com/office/powerpoint/2010/main" val="615520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0"/>
          </p:nvPr>
        </p:nvSpPr>
        <p:spPr>
          <a:xfrm>
            <a:off x="539496" y="1435608"/>
            <a:ext cx="11339466" cy="5055808"/>
          </a:xfrm>
        </p:spPr>
        <p:txBody>
          <a:bodyPr/>
          <a:lstStyle/>
          <a:p>
            <a:pPr fontAlgn="base"/>
            <a:r>
              <a:rPr lang="en-GB" b="1" dirty="0" err="1">
                <a:solidFill>
                  <a:srgbClr val="444444"/>
                </a:solidFill>
                <a:latin typeface="Open Sans"/>
              </a:rPr>
              <a:t>rm</a:t>
            </a:r>
            <a:r>
              <a:rPr lang="en-GB" b="1" dirty="0">
                <a:solidFill>
                  <a:srgbClr val="444444"/>
                </a:solidFill>
                <a:latin typeface="Open Sans"/>
              </a:rPr>
              <a:t> (Remove)</a:t>
            </a:r>
          </a:p>
          <a:p>
            <a:pPr fontAlgn="base"/>
            <a:r>
              <a:rPr lang="en-GB" dirty="0">
                <a:solidFill>
                  <a:srgbClr val="444444"/>
                </a:solidFill>
                <a:latin typeface="Open Sans"/>
              </a:rPr>
              <a:t>The </a:t>
            </a:r>
            <a:r>
              <a:rPr lang="en-GB" dirty="0" err="1">
                <a:solidFill>
                  <a:srgbClr val="FF0000"/>
                </a:solidFill>
                <a:latin typeface="Open Sans"/>
              </a:rPr>
              <a:t>rm</a:t>
            </a:r>
            <a:r>
              <a:rPr lang="en-GB" dirty="0">
                <a:solidFill>
                  <a:srgbClr val="444444"/>
                </a:solidFill>
                <a:latin typeface="Open Sans"/>
              </a:rPr>
              <a:t> command is used to delete files and folders/directories.</a:t>
            </a:r>
          </a:p>
          <a:p>
            <a:pPr marL="171450" indent="-171450" fontAlgn="base">
              <a:buFont typeface="Arial" panose="020B0604020202020204" pitchFamily="34" charset="0"/>
              <a:buChar char="•"/>
            </a:pPr>
            <a:r>
              <a:rPr lang="en-GB" dirty="0" err="1">
                <a:solidFill>
                  <a:srgbClr val="FF0000"/>
                </a:solidFill>
                <a:latin typeface="Open Sans"/>
              </a:rPr>
              <a:t>rm</a:t>
            </a:r>
            <a:r>
              <a:rPr lang="en-GB" dirty="0">
                <a:solidFill>
                  <a:srgbClr val="FF0000"/>
                </a:solidFill>
                <a:latin typeface="Open Sans"/>
              </a:rPr>
              <a:t> </a:t>
            </a:r>
            <a:r>
              <a:rPr lang="en-GB" dirty="0">
                <a:solidFill>
                  <a:srgbClr val="0000FF"/>
                </a:solidFill>
                <a:latin typeface="Open Sans"/>
              </a:rPr>
              <a:t>file</a:t>
            </a:r>
            <a:r>
              <a:rPr lang="en-GB" dirty="0">
                <a:solidFill>
                  <a:srgbClr val="444444"/>
                </a:solidFill>
                <a:latin typeface="Open Sans"/>
              </a:rPr>
              <a:t> will give you a prompt to delete the specified file, confirm by inputting y (y is yes, n is no). It will fail to delete a Folder/Directory.</a:t>
            </a:r>
          </a:p>
          <a:p>
            <a:pPr marL="171450" indent="-171450" fontAlgn="base">
              <a:buFont typeface="Arial" panose="020B0604020202020204" pitchFamily="34" charset="0"/>
              <a:buChar char="•"/>
            </a:pPr>
            <a:r>
              <a:rPr lang="en-GB" dirty="0" err="1">
                <a:solidFill>
                  <a:srgbClr val="FF0000"/>
                </a:solidFill>
                <a:latin typeface="Open Sans"/>
              </a:rPr>
              <a:t>rm</a:t>
            </a:r>
            <a:r>
              <a:rPr lang="en-GB" dirty="0">
                <a:solidFill>
                  <a:srgbClr val="FF0000"/>
                </a:solidFill>
                <a:latin typeface="Open Sans"/>
              </a:rPr>
              <a:t> -r</a:t>
            </a:r>
            <a:r>
              <a:rPr lang="en-GB" dirty="0">
                <a:solidFill>
                  <a:srgbClr val="444444"/>
                </a:solidFill>
                <a:latin typeface="Open Sans"/>
              </a:rPr>
              <a:t> </a:t>
            </a:r>
            <a:r>
              <a:rPr lang="en-GB" dirty="0">
                <a:solidFill>
                  <a:srgbClr val="0000FF"/>
                </a:solidFill>
                <a:latin typeface="Open Sans"/>
              </a:rPr>
              <a:t>folder</a:t>
            </a:r>
            <a:r>
              <a:rPr lang="en-GB" dirty="0">
                <a:solidFill>
                  <a:srgbClr val="444444"/>
                </a:solidFill>
                <a:latin typeface="Open Sans"/>
              </a:rPr>
              <a:t> gives you a prompt to delete the specified file or directory.</a:t>
            </a:r>
          </a:p>
          <a:p>
            <a:pPr marL="171450" indent="-171450" fontAlgn="base">
              <a:buFont typeface="Arial" panose="020B0604020202020204" pitchFamily="34" charset="0"/>
              <a:buChar char="•"/>
            </a:pPr>
            <a:r>
              <a:rPr lang="en-GB" dirty="0" err="1">
                <a:solidFill>
                  <a:srgbClr val="FF0000"/>
                </a:solidFill>
                <a:latin typeface="Open Sans"/>
              </a:rPr>
              <a:t>rm</a:t>
            </a:r>
            <a:r>
              <a:rPr lang="en-GB" dirty="0">
                <a:solidFill>
                  <a:srgbClr val="FF0000"/>
                </a:solidFill>
                <a:latin typeface="Open Sans"/>
              </a:rPr>
              <a:t> -</a:t>
            </a:r>
            <a:r>
              <a:rPr lang="en-GB" dirty="0" err="1">
                <a:solidFill>
                  <a:srgbClr val="FF0000"/>
                </a:solidFill>
                <a:latin typeface="Open Sans"/>
              </a:rPr>
              <a:t>rf</a:t>
            </a:r>
            <a:r>
              <a:rPr lang="en-GB" dirty="0">
                <a:solidFill>
                  <a:srgbClr val="444444"/>
                </a:solidFill>
                <a:latin typeface="Open Sans"/>
              </a:rPr>
              <a:t> </a:t>
            </a:r>
            <a:r>
              <a:rPr lang="en-GB" dirty="0">
                <a:solidFill>
                  <a:srgbClr val="0000FF"/>
                </a:solidFill>
                <a:latin typeface="Open Sans"/>
              </a:rPr>
              <a:t>file/folder</a:t>
            </a:r>
            <a:r>
              <a:rPr lang="en-GB" dirty="0">
                <a:solidFill>
                  <a:srgbClr val="444444"/>
                </a:solidFill>
                <a:latin typeface="Open Sans"/>
              </a:rPr>
              <a:t> deletes the specified file or folder without prompting, be very careful using this!</a:t>
            </a:r>
          </a:p>
          <a:p>
            <a:endParaRPr lang="en-GB" dirty="0"/>
          </a:p>
        </p:txBody>
      </p:sp>
    </p:spTree>
    <p:extLst>
      <p:ext uri="{BB962C8B-B14F-4D97-AF65-F5344CB8AC3E}">
        <p14:creationId xmlns:p14="http://schemas.microsoft.com/office/powerpoint/2010/main" val="477303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Using Command Line Interface - CLI</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0"/>
          </p:nvPr>
        </p:nvSpPr>
        <p:spPr>
          <a:xfrm>
            <a:off x="539496" y="1435608"/>
            <a:ext cx="11339466" cy="5055808"/>
          </a:xfrm>
        </p:spPr>
        <p:txBody>
          <a:bodyPr>
            <a:normAutofit fontScale="92500" lnSpcReduction="20000"/>
          </a:bodyPr>
          <a:lstStyle/>
          <a:p>
            <a:pPr fontAlgn="base"/>
            <a:r>
              <a:rPr lang="en-GB" b="1" dirty="0">
                <a:solidFill>
                  <a:srgbClr val="444444"/>
                </a:solidFill>
                <a:latin typeface="Open Sans"/>
              </a:rPr>
              <a:t>Submitting Coursework from the command line</a:t>
            </a:r>
          </a:p>
          <a:p>
            <a:pPr fontAlgn="base"/>
            <a:r>
              <a:rPr lang="en-GB" dirty="0">
                <a:solidFill>
                  <a:srgbClr val="444444"/>
                </a:solidFill>
                <a:latin typeface="Open Sans"/>
              </a:rPr>
              <a:t>Knowing how to submit the work you’ve done for your courses is a vital piece of information that you’ll need to get to grips with.</a:t>
            </a:r>
          </a:p>
          <a:p>
            <a:pPr fontAlgn="base"/>
            <a:r>
              <a:rPr lang="en-GB" dirty="0">
                <a:solidFill>
                  <a:srgbClr val="444444"/>
                </a:solidFill>
                <a:latin typeface="Open Sans"/>
              </a:rPr>
              <a:t>The following is a short rundown of how the process of submitting coursework should go:</a:t>
            </a:r>
          </a:p>
          <a:p>
            <a:pPr fontAlgn="base">
              <a:buFont typeface="+mj-lt"/>
              <a:buAutoNum type="arabicPeriod"/>
            </a:pPr>
            <a:r>
              <a:rPr lang="en-GB" dirty="0">
                <a:solidFill>
                  <a:srgbClr val="444444"/>
                </a:solidFill>
                <a:latin typeface="Open Sans"/>
              </a:rPr>
              <a:t>Firstly connect to the </a:t>
            </a:r>
            <a:r>
              <a:rPr lang="en-GB" dirty="0" err="1">
                <a:solidFill>
                  <a:srgbClr val="444444"/>
                </a:solidFill>
                <a:latin typeface="Open Sans"/>
              </a:rPr>
              <a:t>linux</a:t>
            </a:r>
            <a:r>
              <a:rPr lang="en-GB" dirty="0">
                <a:solidFill>
                  <a:srgbClr val="444444"/>
                </a:solidFill>
                <a:latin typeface="Open Sans"/>
              </a:rPr>
              <a:t> server with </a:t>
            </a:r>
            <a:r>
              <a:rPr lang="en-GB" dirty="0" err="1">
                <a:solidFill>
                  <a:srgbClr val="444444"/>
                </a:solidFill>
                <a:latin typeface="Open Sans"/>
              </a:rPr>
              <a:t>PuTTY</a:t>
            </a:r>
            <a:r>
              <a:rPr lang="en-GB" dirty="0">
                <a:solidFill>
                  <a:srgbClr val="444444"/>
                </a:solidFill>
                <a:latin typeface="Open Sans"/>
              </a:rPr>
              <a:t> or log in to </a:t>
            </a:r>
            <a:r>
              <a:rPr lang="en-GB" dirty="0" err="1">
                <a:solidFill>
                  <a:srgbClr val="444444"/>
                </a:solidFill>
                <a:latin typeface="Open Sans"/>
              </a:rPr>
              <a:t>NoMachine</a:t>
            </a:r>
            <a:r>
              <a:rPr lang="en-GB" dirty="0">
                <a:solidFill>
                  <a:srgbClr val="444444"/>
                </a:solidFill>
                <a:latin typeface="Open Sans"/>
              </a:rPr>
              <a:t>.</a:t>
            </a:r>
          </a:p>
          <a:p>
            <a:pPr fontAlgn="base">
              <a:buFont typeface="+mj-lt"/>
              <a:buAutoNum type="arabicPeriod"/>
            </a:pPr>
            <a:r>
              <a:rPr lang="en-GB" dirty="0">
                <a:solidFill>
                  <a:srgbClr val="444444"/>
                </a:solidFill>
                <a:latin typeface="Open Sans"/>
              </a:rPr>
              <a:t>When you’re connected to the </a:t>
            </a:r>
            <a:r>
              <a:rPr lang="en-GB" dirty="0" err="1">
                <a:solidFill>
                  <a:srgbClr val="444444"/>
                </a:solidFill>
                <a:latin typeface="Open Sans"/>
              </a:rPr>
              <a:t>linux</a:t>
            </a:r>
            <a:r>
              <a:rPr lang="en-GB" dirty="0">
                <a:solidFill>
                  <a:srgbClr val="444444"/>
                </a:solidFill>
                <a:latin typeface="Open Sans"/>
              </a:rPr>
              <a:t> server, create the directory that will contain your coursework (</a:t>
            </a:r>
            <a:r>
              <a:rPr lang="en-GB" dirty="0" err="1">
                <a:solidFill>
                  <a:srgbClr val="FF0000"/>
                </a:solidFill>
                <a:latin typeface="Open Sans"/>
              </a:rPr>
              <a:t>mkdir</a:t>
            </a:r>
            <a:r>
              <a:rPr lang="en-GB" dirty="0">
                <a:solidFill>
                  <a:srgbClr val="444444"/>
                </a:solidFill>
                <a:latin typeface="Open Sans"/>
              </a:rPr>
              <a:t> </a:t>
            </a:r>
            <a:r>
              <a:rPr lang="en-GB" dirty="0" err="1">
                <a:solidFill>
                  <a:srgbClr val="0000FF"/>
                </a:solidFill>
                <a:latin typeface="Open Sans"/>
              </a:rPr>
              <a:t>courseworkDirectory</a:t>
            </a:r>
            <a:r>
              <a:rPr lang="en-GB" dirty="0">
                <a:solidFill>
                  <a:srgbClr val="444444"/>
                </a:solidFill>
                <a:latin typeface="Open Sans"/>
              </a:rPr>
              <a:t>)</a:t>
            </a:r>
          </a:p>
          <a:p>
            <a:pPr fontAlgn="base">
              <a:buFont typeface="+mj-lt"/>
              <a:buAutoNum type="arabicPeriod"/>
            </a:pPr>
            <a:r>
              <a:rPr lang="en-GB" dirty="0">
                <a:solidFill>
                  <a:srgbClr val="444444"/>
                </a:solidFill>
                <a:latin typeface="Open Sans"/>
              </a:rPr>
              <a:t>When you’ve created your folder, use the </a:t>
            </a:r>
            <a:r>
              <a:rPr lang="en-GB" dirty="0">
                <a:solidFill>
                  <a:srgbClr val="FF0000"/>
                </a:solidFill>
                <a:latin typeface="Open Sans"/>
              </a:rPr>
              <a:t>ls</a:t>
            </a:r>
            <a:r>
              <a:rPr lang="en-GB" dirty="0">
                <a:solidFill>
                  <a:srgbClr val="444444"/>
                </a:solidFill>
                <a:latin typeface="Open Sans"/>
              </a:rPr>
              <a:t> command to check that you can see the new directory. (</a:t>
            </a:r>
            <a:r>
              <a:rPr lang="en-GB" dirty="0">
                <a:solidFill>
                  <a:srgbClr val="FF0000"/>
                </a:solidFill>
                <a:latin typeface="Open Sans"/>
              </a:rPr>
              <a:t>ls</a:t>
            </a:r>
            <a:r>
              <a:rPr lang="en-GB" dirty="0">
                <a:solidFill>
                  <a:srgbClr val="444444"/>
                </a:solidFill>
                <a:latin typeface="Open Sans"/>
              </a:rPr>
              <a:t> or </a:t>
            </a:r>
            <a:r>
              <a:rPr lang="en-GB" dirty="0">
                <a:solidFill>
                  <a:srgbClr val="FF0000"/>
                </a:solidFill>
                <a:latin typeface="Open Sans"/>
              </a:rPr>
              <a:t>ls -l</a:t>
            </a:r>
            <a:r>
              <a:rPr lang="en-GB" dirty="0">
                <a:solidFill>
                  <a:srgbClr val="444444"/>
                </a:solidFill>
                <a:latin typeface="Open Sans"/>
              </a:rPr>
              <a:t>)</a:t>
            </a:r>
          </a:p>
          <a:p>
            <a:pPr fontAlgn="base">
              <a:buFont typeface="+mj-lt"/>
              <a:buAutoNum type="arabicPeriod"/>
            </a:pPr>
            <a:r>
              <a:rPr lang="en-GB" dirty="0">
                <a:solidFill>
                  <a:srgbClr val="444444"/>
                </a:solidFill>
                <a:latin typeface="Open Sans"/>
              </a:rPr>
              <a:t>put your coursework into the newly created directory. This can be done by clicking and dragging to the folder in </a:t>
            </a:r>
            <a:r>
              <a:rPr lang="en-GB" dirty="0" err="1">
                <a:solidFill>
                  <a:srgbClr val="444444"/>
                </a:solidFill>
                <a:latin typeface="Open Sans"/>
              </a:rPr>
              <a:t>NoMachine</a:t>
            </a:r>
            <a:r>
              <a:rPr lang="en-GB" dirty="0">
                <a:solidFill>
                  <a:srgbClr val="444444"/>
                </a:solidFill>
                <a:latin typeface="Open Sans"/>
              </a:rPr>
              <a:t> or using the </a:t>
            </a:r>
            <a:r>
              <a:rPr lang="en-GB" dirty="0" err="1">
                <a:solidFill>
                  <a:srgbClr val="444444"/>
                </a:solidFill>
                <a:latin typeface="Open Sans"/>
              </a:rPr>
              <a:t>cp</a:t>
            </a:r>
            <a:r>
              <a:rPr lang="en-GB" dirty="0">
                <a:solidFill>
                  <a:srgbClr val="444444"/>
                </a:solidFill>
                <a:latin typeface="Open Sans"/>
              </a:rPr>
              <a:t> command from the command line. (</a:t>
            </a:r>
            <a:r>
              <a:rPr lang="en-GB" dirty="0" err="1">
                <a:solidFill>
                  <a:srgbClr val="FF0000"/>
                </a:solidFill>
                <a:latin typeface="Open Sans"/>
              </a:rPr>
              <a:t>cp</a:t>
            </a:r>
            <a:r>
              <a:rPr lang="en-GB" dirty="0">
                <a:solidFill>
                  <a:srgbClr val="444444"/>
                </a:solidFill>
                <a:latin typeface="Open Sans"/>
              </a:rPr>
              <a:t> </a:t>
            </a:r>
            <a:r>
              <a:rPr lang="en-GB" dirty="0" err="1">
                <a:solidFill>
                  <a:srgbClr val="0000FF"/>
                </a:solidFill>
                <a:latin typeface="Open Sans"/>
              </a:rPr>
              <a:t>sourceDirectory</a:t>
            </a:r>
            <a:r>
              <a:rPr lang="en-GB" dirty="0">
                <a:solidFill>
                  <a:srgbClr val="008000"/>
                </a:solidFill>
                <a:latin typeface="Open Sans"/>
              </a:rPr>
              <a:t> </a:t>
            </a:r>
            <a:r>
              <a:rPr lang="en-GB" dirty="0" err="1">
                <a:solidFill>
                  <a:srgbClr val="008000"/>
                </a:solidFill>
                <a:latin typeface="Open Sans"/>
              </a:rPr>
              <a:t>destinationDirectory</a:t>
            </a:r>
            <a:r>
              <a:rPr lang="en-GB" dirty="0">
                <a:solidFill>
                  <a:srgbClr val="444444"/>
                </a:solidFill>
                <a:latin typeface="Open Sans"/>
              </a:rPr>
              <a:t>)</a:t>
            </a:r>
          </a:p>
          <a:p>
            <a:pPr fontAlgn="base">
              <a:buFont typeface="+mj-lt"/>
              <a:buAutoNum type="arabicPeriod"/>
            </a:pPr>
            <a:r>
              <a:rPr lang="en-GB" dirty="0">
                <a:solidFill>
                  <a:srgbClr val="444444"/>
                </a:solidFill>
                <a:latin typeface="Open Sans"/>
              </a:rPr>
              <a:t>After you’ve checked that you can see the directory and your files inside it, run </a:t>
            </a:r>
            <a:r>
              <a:rPr lang="en-GB" dirty="0" err="1">
                <a:solidFill>
                  <a:srgbClr val="FF0000"/>
                </a:solidFill>
                <a:latin typeface="Open Sans"/>
              </a:rPr>
              <a:t>submitCoursework</a:t>
            </a:r>
            <a:r>
              <a:rPr lang="en-GB" dirty="0">
                <a:solidFill>
                  <a:srgbClr val="444444"/>
                </a:solidFill>
                <a:latin typeface="Open Sans"/>
              </a:rPr>
              <a:t> and point it towards your coursework directory (</a:t>
            </a:r>
            <a:r>
              <a:rPr lang="en-GB" dirty="0" err="1">
                <a:solidFill>
                  <a:srgbClr val="FF0000"/>
                </a:solidFill>
                <a:latin typeface="Open Sans"/>
              </a:rPr>
              <a:t>submitCoursework</a:t>
            </a:r>
            <a:r>
              <a:rPr lang="en-GB" dirty="0">
                <a:solidFill>
                  <a:srgbClr val="444444"/>
                </a:solidFill>
                <a:latin typeface="Open Sans"/>
              </a:rPr>
              <a:t> </a:t>
            </a:r>
            <a:r>
              <a:rPr lang="en-GB" dirty="0" err="1">
                <a:solidFill>
                  <a:srgbClr val="0000FF"/>
                </a:solidFill>
                <a:latin typeface="Open Sans"/>
              </a:rPr>
              <a:t>courseworkDirectory</a:t>
            </a:r>
            <a:r>
              <a:rPr lang="en-GB" dirty="0">
                <a:solidFill>
                  <a:srgbClr val="444444"/>
                </a:solidFill>
                <a:latin typeface="Open Sans"/>
              </a:rPr>
              <a:t>).</a:t>
            </a:r>
          </a:p>
          <a:p>
            <a:pPr fontAlgn="base">
              <a:buFont typeface="+mj-lt"/>
              <a:buAutoNum type="arabicPeriod"/>
            </a:pPr>
            <a:r>
              <a:rPr lang="en-GB" dirty="0">
                <a:solidFill>
                  <a:srgbClr val="444444"/>
                </a:solidFill>
                <a:latin typeface="Open Sans"/>
              </a:rPr>
              <a:t>If you’ve done it correctly, you’ll receive a message asking you to enter your Course Code and in some instances you’ll need to enter your university password.</a:t>
            </a:r>
          </a:p>
          <a:p>
            <a:endParaRPr lang="en-GB" dirty="0"/>
          </a:p>
        </p:txBody>
      </p:sp>
    </p:spTree>
    <p:extLst>
      <p:ext uri="{BB962C8B-B14F-4D97-AF65-F5344CB8AC3E}">
        <p14:creationId xmlns:p14="http://schemas.microsoft.com/office/powerpoint/2010/main" val="341438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pPr fontAlgn="base"/>
            <a:r>
              <a:rPr lang="en-GB" b="1" dirty="0"/>
              <a:t>Who we are</a:t>
            </a:r>
          </a:p>
        </p:txBody>
      </p:sp>
      <p:sp>
        <p:nvSpPr>
          <p:cNvPr id="38" name="Content Placeholder 17"/>
          <p:cNvSpPr txBox="1">
            <a:spLocks/>
          </p:cNvSpPr>
          <p:nvPr/>
        </p:nvSpPr>
        <p:spPr>
          <a:xfrm>
            <a:off x="541609" y="1524708"/>
            <a:ext cx="7731765" cy="492959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t>We’re a team consisting of 4 members of staff dedicated to supporting the computer Science, Mathematics and Information Security departments.</a:t>
            </a:r>
          </a:p>
          <a:p>
            <a:pPr fontAlgn="base"/>
            <a:endParaRPr lang="en-GB" dirty="0"/>
          </a:p>
          <a:p>
            <a:pPr fontAlgn="base">
              <a:lnSpc>
                <a:spcPct val="100000"/>
              </a:lnSpc>
            </a:pPr>
            <a:r>
              <a:rPr lang="en-GB" dirty="0"/>
              <a:t>Narinder – CIM team lead</a:t>
            </a:r>
          </a:p>
          <a:p>
            <a:pPr fontAlgn="base">
              <a:lnSpc>
                <a:spcPct val="100000"/>
              </a:lnSpc>
            </a:pPr>
            <a:r>
              <a:rPr lang="en-GB" dirty="0"/>
              <a:t>Francesco – Systems Administrator</a:t>
            </a:r>
          </a:p>
          <a:p>
            <a:pPr fontAlgn="base">
              <a:lnSpc>
                <a:spcPct val="100000"/>
              </a:lnSpc>
            </a:pPr>
            <a:r>
              <a:rPr lang="en-GB" dirty="0"/>
              <a:t>Adrian – Systems Engineer</a:t>
            </a:r>
          </a:p>
          <a:p>
            <a:pPr fontAlgn="base">
              <a:lnSpc>
                <a:spcPct val="100000"/>
              </a:lnSpc>
            </a:pPr>
            <a:r>
              <a:rPr lang="en-GB" dirty="0"/>
              <a:t>Claire – Systems Support </a:t>
            </a:r>
          </a:p>
          <a:p>
            <a:pPr fontAlgn="base"/>
            <a:endParaRPr lang="en-GB" dirty="0"/>
          </a:p>
        </p:txBody>
      </p:sp>
      <p:pic>
        <p:nvPicPr>
          <p:cNvPr id="1028"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512479" cy="640080"/>
          </a:xfrm>
        </p:spPr>
        <p:txBody>
          <a:bodyPr>
            <a:normAutofit/>
          </a:bodyPr>
          <a:lstStyle/>
          <a:p>
            <a:r>
              <a:rPr lang="en-GB" dirty="0"/>
              <a:t>Links</a:t>
            </a:r>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0"/>
          </p:nvPr>
        </p:nvSpPr>
        <p:spPr>
          <a:xfrm>
            <a:off x="539496" y="1435608"/>
            <a:ext cx="11339466" cy="5055808"/>
          </a:xfrm>
        </p:spPr>
        <p:txBody>
          <a:bodyPr>
            <a:normAutofit/>
          </a:bodyPr>
          <a:lstStyle/>
          <a:p>
            <a:r>
              <a:rPr lang="en-GB" sz="3600" dirty="0">
                <a:hlinkClick r:id="rId3"/>
              </a:rPr>
              <a:t>https://cim.rhul.ac.uk/</a:t>
            </a:r>
            <a:endParaRPr lang="en-GB" sz="3600" dirty="0"/>
          </a:p>
          <a:p>
            <a:r>
              <a:rPr lang="en-GB" sz="3600" dirty="0">
                <a:hlinkClick r:id="rId4"/>
              </a:rPr>
              <a:t>https://cimhelpdesk.rhul.ac.uk/</a:t>
            </a:r>
            <a:endParaRPr lang="en-GB" sz="3600" dirty="0"/>
          </a:p>
          <a:p>
            <a:r>
              <a:rPr lang="en-GB" sz="3600" dirty="0">
                <a:hlinkClick r:id="rId5"/>
              </a:rPr>
              <a:t>https://linux.cim.rhul.ac.uk/nxwebplayer</a:t>
            </a:r>
            <a:endParaRPr lang="en-GB" sz="3600" dirty="0"/>
          </a:p>
          <a:p>
            <a:r>
              <a:rPr lang="en-GB" sz="3600" dirty="0"/>
              <a:t>SSH - Linux.cim.rhul.ac.uk Port 22</a:t>
            </a:r>
          </a:p>
          <a:p>
            <a:endParaRPr lang="en-GB" dirty="0"/>
          </a:p>
        </p:txBody>
      </p:sp>
    </p:spTree>
    <p:extLst>
      <p:ext uri="{BB962C8B-B14F-4D97-AF65-F5344CB8AC3E}">
        <p14:creationId xmlns:p14="http://schemas.microsoft.com/office/powerpoint/2010/main" val="306734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What we do</a:t>
            </a:r>
            <a:endParaRPr lang="en-GB" dirty="0"/>
          </a:p>
        </p:txBody>
      </p:sp>
      <p:sp>
        <p:nvSpPr>
          <p:cNvPr id="3" name="Content Placeholder 2"/>
          <p:cNvSpPr>
            <a:spLocks noGrp="1"/>
          </p:cNvSpPr>
          <p:nvPr>
            <p:ph sz="quarter" idx="10"/>
          </p:nvPr>
        </p:nvSpPr>
        <p:spPr>
          <a:xfrm>
            <a:off x="539495" y="1435607"/>
            <a:ext cx="11201789" cy="4945737"/>
          </a:xfrm>
        </p:spPr>
        <p:txBody>
          <a:bodyPr>
            <a:normAutofit/>
          </a:bodyPr>
          <a:lstStyle/>
          <a:p>
            <a:pPr fontAlgn="base"/>
            <a:r>
              <a:rPr lang="en-GB" sz="1400" dirty="0"/>
              <a:t>We offer support and advice specifically tailored to the computer Science, Information Security and Maths departments. This includes: (but is not limited to)</a:t>
            </a:r>
          </a:p>
          <a:p>
            <a:pPr fontAlgn="base"/>
            <a:r>
              <a:rPr lang="en-GB" sz="1400" dirty="0"/>
              <a:t>Maintaining the teaching labs in the Bedford building (0-04, 0-05, 0-06)</a:t>
            </a:r>
          </a:p>
          <a:p>
            <a:pPr fontAlgn="base"/>
            <a:r>
              <a:rPr lang="en-GB" sz="1400" dirty="0"/>
              <a:t>Infrastructure upgrades and hardware upgrades for the Bedford building</a:t>
            </a:r>
          </a:p>
          <a:p>
            <a:pPr fontAlgn="base"/>
            <a:r>
              <a:rPr lang="en-GB" sz="1400" dirty="0"/>
              <a:t>Event support for college-run events</a:t>
            </a:r>
          </a:p>
          <a:p>
            <a:pPr fontAlgn="base"/>
            <a:r>
              <a:rPr lang="en-GB" sz="1400" dirty="0"/>
              <a:t>Technical inductions and introductions for new students/staff to get them familiar with our system</a:t>
            </a:r>
          </a:p>
          <a:p>
            <a:pPr fontAlgn="base"/>
            <a:r>
              <a:rPr lang="en-GB" sz="1400" dirty="0"/>
              <a:t>Hardware provision and hardware support to the academics and researchers within the department</a:t>
            </a:r>
          </a:p>
          <a:p>
            <a:endParaRPr lang="en-GB" sz="1400" dirty="0"/>
          </a:p>
        </p:txBody>
      </p:sp>
      <p:pic>
        <p:nvPicPr>
          <p:cNvPr id="4"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6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9050810" cy="640080"/>
          </a:xfrm>
        </p:spPr>
        <p:txBody>
          <a:bodyPr>
            <a:normAutofit/>
          </a:bodyPr>
          <a:lstStyle/>
          <a:p>
            <a:r>
              <a:rPr lang="en-GB" dirty="0"/>
              <a:t>CIM Support - </a:t>
            </a:r>
            <a:r>
              <a:rPr lang="en-GB" b="1" dirty="0"/>
              <a:t>How to contact us</a:t>
            </a:r>
            <a:endParaRPr lang="en-GB" dirty="0"/>
          </a:p>
        </p:txBody>
      </p:sp>
      <p:sp>
        <p:nvSpPr>
          <p:cNvPr id="3" name="Content Placeholder 2"/>
          <p:cNvSpPr>
            <a:spLocks noGrp="1"/>
          </p:cNvSpPr>
          <p:nvPr>
            <p:ph sz="quarter" idx="10"/>
          </p:nvPr>
        </p:nvSpPr>
        <p:spPr>
          <a:xfrm>
            <a:off x="539496" y="1435608"/>
            <a:ext cx="11245564" cy="5028422"/>
          </a:xfrm>
        </p:spPr>
        <p:txBody>
          <a:bodyPr vert="horz" lIns="91440" tIns="45720" rIns="91440" bIns="45720" rtlCol="0" anchor="t">
            <a:normAutofit/>
          </a:bodyPr>
          <a:lstStyle/>
          <a:p>
            <a:pPr fontAlgn="base"/>
            <a:r>
              <a:rPr lang="en-GB" dirty="0"/>
              <a:t>We are based in the lower Ground Bedford Building </a:t>
            </a:r>
          </a:p>
          <a:p>
            <a:pPr fontAlgn="base"/>
            <a:r>
              <a:rPr lang="en-GB" dirty="0"/>
              <a:t>Our Website </a:t>
            </a:r>
            <a:r>
              <a:rPr lang="en-GB" dirty="0">
                <a:hlinkClick r:id="rId2"/>
              </a:rPr>
              <a:t>https://cim.rhul.ac.uk/</a:t>
            </a:r>
            <a:endParaRPr lang="en-US" dirty="0">
              <a:latin typeface="Segoe UI" panose="020B0502040204020203" pitchFamily="34" charset="0"/>
              <a:cs typeface="Segoe UI" panose="020B0502040204020203" pitchFamily="34" charset="0"/>
            </a:endParaRPr>
          </a:p>
          <a:p>
            <a:pPr fontAlgn="base"/>
            <a:r>
              <a:rPr lang="en-GB" dirty="0"/>
              <a:t>If you have any technical problems or queries with any of our systems, by far the best way to get support is to raise a ticket on our helpdesk.</a:t>
            </a:r>
            <a:br>
              <a:rPr lang="en-GB" dirty="0"/>
            </a:br>
            <a:r>
              <a:rPr lang="en-GB" dirty="0"/>
              <a:t>Our helpdesk is monitored throughout the day and we tend to respond quickly. Our support hours are between 0900 and 1730 Monday to Friday, though we monitor the helpdesk and frequently respond to tickets outside of this time-frame.</a:t>
            </a:r>
          </a:p>
          <a:p>
            <a:pPr fontAlgn="base"/>
            <a:r>
              <a:rPr lang="en-GB" dirty="0"/>
              <a:t>Our helpdesk e-mail is: </a:t>
            </a:r>
            <a:r>
              <a:rPr lang="en-GB" dirty="0">
                <a:hlinkClick r:id="rId3"/>
              </a:rPr>
              <a:t>cimhelpdesk@rhul.ac.uk</a:t>
            </a:r>
            <a:endParaRPr lang="en-GB" dirty="0"/>
          </a:p>
          <a:p>
            <a:pPr fontAlgn="base"/>
            <a:r>
              <a:rPr lang="en-GB" dirty="0"/>
              <a:t>You can also access our helpdesk and raise a ticket manually at</a:t>
            </a:r>
          </a:p>
          <a:p>
            <a:pPr fontAlgn="base"/>
            <a:r>
              <a:rPr lang="en-GB" dirty="0"/>
              <a:t> </a:t>
            </a:r>
            <a:r>
              <a:rPr lang="en-GB" dirty="0">
                <a:hlinkClick r:id="rId4"/>
              </a:rPr>
              <a:t>http://cimhelpdesk.rhul.ac.uk</a:t>
            </a:r>
          </a:p>
          <a:p>
            <a:r>
              <a:rPr lang="en-GB" sz="1400" b="1" dirty="0">
                <a:ea typeface="+mn-lt"/>
                <a:cs typeface="+mn-lt"/>
              </a:rPr>
              <a:t>we are not currently offering walk-up support from the office due to COVID-19, and to please make an appointment using the helpdesk</a:t>
            </a:r>
            <a:endParaRPr lang="en-GB" sz="1400" b="1">
              <a:cs typeface="Segoe UI"/>
            </a:endParaRPr>
          </a:p>
          <a:p>
            <a:endParaRPr lang="en-GB" dirty="0">
              <a:cs typeface="Segoe UI"/>
            </a:endParaRPr>
          </a:p>
        </p:txBody>
      </p:sp>
      <p:pic>
        <p:nvPicPr>
          <p:cNvPr id="6" name="Picture 4" descr="Colour Logo 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724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Documents and Guides</a:t>
            </a:r>
          </a:p>
        </p:txBody>
      </p:sp>
      <p:sp>
        <p:nvSpPr>
          <p:cNvPr id="3" name="Content Placeholder 2"/>
          <p:cNvSpPr>
            <a:spLocks noGrp="1"/>
          </p:cNvSpPr>
          <p:nvPr>
            <p:ph sz="quarter" idx="10"/>
          </p:nvPr>
        </p:nvSpPr>
        <p:spPr>
          <a:xfrm>
            <a:off x="539495" y="1435608"/>
            <a:ext cx="11133695" cy="4848460"/>
          </a:xfrm>
        </p:spPr>
        <p:txBody>
          <a:bodyPr/>
          <a:lstStyle/>
          <a:p>
            <a:pPr fontAlgn="base"/>
            <a:r>
              <a:rPr lang="en-GB" dirty="0"/>
              <a:t>This page contains the links to documents and pages that are useful to those within the departments.</a:t>
            </a:r>
          </a:p>
          <a:p>
            <a:pPr fontAlgn="base"/>
            <a:r>
              <a:rPr lang="en-GB" dirty="0"/>
              <a:t>Linux connection guide: </a:t>
            </a:r>
            <a:r>
              <a:rPr lang="en-GB" dirty="0">
                <a:hlinkClick r:id="rId2"/>
              </a:rPr>
              <a:t>Linux Connection Guide</a:t>
            </a:r>
            <a:endParaRPr lang="en-GB" dirty="0"/>
          </a:p>
          <a:p>
            <a:pPr fontAlgn="base"/>
            <a:r>
              <a:rPr lang="en-GB" dirty="0"/>
              <a:t>Coursework submission guide: </a:t>
            </a:r>
            <a:r>
              <a:rPr lang="en-GB" dirty="0">
                <a:hlinkClick r:id="rId3"/>
              </a:rPr>
              <a:t>Coursework Submission Guide</a:t>
            </a:r>
            <a:endParaRPr lang="en-GB" dirty="0"/>
          </a:p>
          <a:p>
            <a:pPr fontAlgn="base"/>
            <a:r>
              <a:rPr lang="en-GB" dirty="0"/>
              <a:t>More information about Linux can be found </a:t>
            </a:r>
            <a:r>
              <a:rPr lang="en-GB" dirty="0">
                <a:hlinkClick r:id="rId4"/>
              </a:rPr>
              <a:t>here</a:t>
            </a:r>
            <a:r>
              <a:rPr lang="en-GB" dirty="0"/>
              <a:t> </a:t>
            </a:r>
          </a:p>
          <a:p>
            <a:pPr fontAlgn="base"/>
            <a:r>
              <a:rPr lang="en-GB" dirty="0"/>
              <a:t>Our main system is a Linux Terminal Server used by the students used by the students of Computer Science, Information Security, and Mathematics.</a:t>
            </a:r>
          </a:p>
          <a:p>
            <a:pPr fontAlgn="base"/>
            <a:r>
              <a:rPr lang="en-GB" dirty="0"/>
              <a:t>It is accessible 24-hours a day from both the Royal Holloway Labs and remotely from home or your University accommodation.</a:t>
            </a:r>
          </a:p>
          <a:p>
            <a:pPr fontAlgn="base"/>
            <a:r>
              <a:rPr lang="en-GB" dirty="0"/>
              <a:t>The only exception to this is during the university At-risk period, during which time the server may undergo maintenance.</a:t>
            </a:r>
          </a:p>
          <a:p>
            <a:pPr fontAlgn="base"/>
            <a:r>
              <a:rPr lang="en-GB" dirty="0"/>
              <a:t>The At-Risk period is scheduled from </a:t>
            </a:r>
            <a:r>
              <a:rPr lang="en-GB" b="1" dirty="0"/>
              <a:t>7 AM to 10 AM every Tuesday.</a:t>
            </a:r>
            <a:endParaRPr lang="en-GB" dirty="0"/>
          </a:p>
          <a:p>
            <a:endParaRPr lang="en-GB" dirty="0"/>
          </a:p>
        </p:txBody>
      </p:sp>
      <p:pic>
        <p:nvPicPr>
          <p:cNvPr id="4" name="Picture 4" descr="Colour Logo 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42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Lab Layout</a:t>
            </a:r>
          </a:p>
        </p:txBody>
      </p:sp>
      <p:pic>
        <p:nvPicPr>
          <p:cNvPr id="5"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23" y="1208078"/>
            <a:ext cx="10949796" cy="5649922"/>
          </a:xfrm>
          <a:prstGeom prst="rect">
            <a:avLst/>
          </a:prstGeom>
        </p:spPr>
      </p:pic>
      <p:sp>
        <p:nvSpPr>
          <p:cNvPr id="8" name="TextBox 7"/>
          <p:cNvSpPr txBox="1"/>
          <p:nvPr/>
        </p:nvSpPr>
        <p:spPr>
          <a:xfrm>
            <a:off x="1460740" y="4451230"/>
            <a:ext cx="902898" cy="461665"/>
          </a:xfrm>
          <a:prstGeom prst="rect">
            <a:avLst/>
          </a:prstGeom>
          <a:noFill/>
        </p:spPr>
        <p:txBody>
          <a:bodyPr wrap="square" rtlCol="0">
            <a:spAutoFit/>
          </a:bodyPr>
          <a:lstStyle/>
          <a:p>
            <a:r>
              <a:rPr lang="en-GB" sz="2400" b="1" dirty="0"/>
              <a:t>0-04</a:t>
            </a:r>
          </a:p>
        </p:txBody>
      </p:sp>
      <p:sp>
        <p:nvSpPr>
          <p:cNvPr id="9" name="TextBox 8"/>
          <p:cNvSpPr txBox="1"/>
          <p:nvPr/>
        </p:nvSpPr>
        <p:spPr>
          <a:xfrm>
            <a:off x="5316748" y="3936521"/>
            <a:ext cx="902898" cy="461665"/>
          </a:xfrm>
          <a:prstGeom prst="rect">
            <a:avLst/>
          </a:prstGeom>
          <a:noFill/>
        </p:spPr>
        <p:txBody>
          <a:bodyPr wrap="square" rtlCol="0">
            <a:spAutoFit/>
          </a:bodyPr>
          <a:lstStyle/>
          <a:p>
            <a:r>
              <a:rPr lang="en-GB" sz="2400" b="1" dirty="0"/>
              <a:t>0-05</a:t>
            </a:r>
          </a:p>
        </p:txBody>
      </p:sp>
      <p:sp>
        <p:nvSpPr>
          <p:cNvPr id="10" name="TextBox 9"/>
          <p:cNvSpPr txBox="1"/>
          <p:nvPr/>
        </p:nvSpPr>
        <p:spPr>
          <a:xfrm>
            <a:off x="8189344" y="4033039"/>
            <a:ext cx="902898" cy="461665"/>
          </a:xfrm>
          <a:prstGeom prst="rect">
            <a:avLst/>
          </a:prstGeom>
          <a:noFill/>
        </p:spPr>
        <p:txBody>
          <a:bodyPr wrap="square" rtlCol="0">
            <a:spAutoFit/>
          </a:bodyPr>
          <a:lstStyle/>
          <a:p>
            <a:r>
              <a:rPr lang="en-GB" sz="2400" b="1" dirty="0"/>
              <a:t>0-06</a:t>
            </a:r>
          </a:p>
        </p:txBody>
      </p:sp>
    </p:spTree>
    <p:extLst>
      <p:ext uri="{BB962C8B-B14F-4D97-AF65-F5344CB8AC3E}">
        <p14:creationId xmlns:p14="http://schemas.microsoft.com/office/powerpoint/2010/main" val="325827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Lab Layout</a:t>
            </a:r>
          </a:p>
        </p:txBody>
      </p:sp>
      <p:pic>
        <p:nvPicPr>
          <p:cNvPr id="5" name="Picture 4" descr="Colour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4" y="2881221"/>
            <a:ext cx="6650647" cy="37409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347" y="1276709"/>
            <a:ext cx="5143900" cy="2893444"/>
          </a:xfrm>
          <a:prstGeom prst="rect">
            <a:avLst/>
          </a:prstGeom>
        </p:spPr>
      </p:pic>
    </p:spTree>
    <p:extLst>
      <p:ext uri="{BB962C8B-B14F-4D97-AF65-F5344CB8AC3E}">
        <p14:creationId xmlns:p14="http://schemas.microsoft.com/office/powerpoint/2010/main" val="329956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Health And Safety Video</a:t>
            </a:r>
          </a:p>
        </p:txBody>
      </p:sp>
      <p:pic>
        <p:nvPicPr>
          <p:cNvPr id="4" name="Healthy_back_at_work-828019605001">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615226" y="1245319"/>
            <a:ext cx="9410999" cy="5293582"/>
          </a:xfrm>
        </p:spPr>
      </p:pic>
      <p:pic>
        <p:nvPicPr>
          <p:cNvPr id="5" name="Picture 4" descr="Colour Logo 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37406" y="2759676"/>
            <a:ext cx="1292390" cy="461665"/>
          </a:xfrm>
          <a:prstGeom prst="rect">
            <a:avLst/>
          </a:prstGeom>
          <a:noFill/>
        </p:spPr>
        <p:txBody>
          <a:bodyPr wrap="square" rtlCol="0">
            <a:spAutoFit/>
          </a:bodyPr>
          <a:lstStyle/>
          <a:p>
            <a:r>
              <a:rPr lang="en-GB" sz="2400" b="1" dirty="0">
                <a:hlinkClick r:id="rId6"/>
              </a:rPr>
              <a:t>Video</a:t>
            </a:r>
            <a:endParaRPr lang="en-GB" b="1" dirty="0"/>
          </a:p>
        </p:txBody>
      </p:sp>
    </p:spTree>
    <p:extLst>
      <p:ext uri="{BB962C8B-B14F-4D97-AF65-F5344CB8AC3E}">
        <p14:creationId xmlns:p14="http://schemas.microsoft.com/office/powerpoint/2010/main" val="261958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User Account</a:t>
            </a:r>
          </a:p>
        </p:txBody>
      </p:sp>
      <p:sp>
        <p:nvSpPr>
          <p:cNvPr id="3" name="Content Placeholder 2"/>
          <p:cNvSpPr>
            <a:spLocks noGrp="1"/>
          </p:cNvSpPr>
          <p:nvPr>
            <p:ph sz="quarter" idx="10"/>
          </p:nvPr>
        </p:nvSpPr>
        <p:spPr>
          <a:xfrm>
            <a:off x="539495" y="1435608"/>
            <a:ext cx="11133695" cy="4848460"/>
          </a:xfrm>
        </p:spPr>
        <p:txBody>
          <a:bodyPr>
            <a:normAutofit/>
          </a:bodyPr>
          <a:lstStyle/>
          <a:p>
            <a:r>
              <a:rPr lang="en-GB" sz="2400" dirty="0"/>
              <a:t>Do you have you RHUL account login details?</a:t>
            </a:r>
          </a:p>
          <a:p>
            <a:r>
              <a:rPr lang="en-GB" sz="2400" dirty="0"/>
              <a:t>Your username should be four letters / three digits (</a:t>
            </a:r>
            <a:r>
              <a:rPr lang="en-GB" sz="2400" dirty="0" err="1"/>
              <a:t>e.g</a:t>
            </a:r>
            <a:r>
              <a:rPr lang="en-GB" sz="2400" dirty="0"/>
              <a:t>: msai135)</a:t>
            </a:r>
          </a:p>
          <a:p>
            <a:r>
              <a:rPr lang="en-GB" sz="2400" dirty="0"/>
              <a:t>Any issues with your user account, you need to contact </a:t>
            </a:r>
            <a:r>
              <a:rPr lang="en-GB" sz="2400" dirty="0">
                <a:hlinkClick r:id="rId2"/>
              </a:rPr>
              <a:t>IT Services</a:t>
            </a:r>
            <a:endParaRPr lang="en-GB" sz="2400" dirty="0"/>
          </a:p>
          <a:p>
            <a:r>
              <a:rPr lang="en-GB" sz="2800" u="sng" dirty="0">
                <a:hlinkClick r:id="rId3"/>
              </a:rPr>
              <a:t>itservicedesk@rhul.ac.uk</a:t>
            </a:r>
            <a:endParaRPr lang="en-GB" sz="4800" dirty="0"/>
          </a:p>
          <a:p>
            <a:endParaRPr lang="en-GB" sz="2400" dirty="0"/>
          </a:p>
        </p:txBody>
      </p:sp>
      <p:pic>
        <p:nvPicPr>
          <p:cNvPr id="4" name="Picture 4" descr="Colour Logo 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541" y="448056"/>
            <a:ext cx="1410510" cy="7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16789"/>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108_Welcome to Powerpoint 2016_CLR_v2" id="{CAB9082A-965C-42BE-8170-C940D3319B60}" vid="{82B84162-888A-4FD2-BEC9-B29B6DB2C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891BFFFF5F6F41B304896DB7652901" ma:contentTypeVersion="6" ma:contentTypeDescription="Create a new document." ma:contentTypeScope="" ma:versionID="044ef8565ec65e68da12d3dba5d2a783">
  <xsd:schema xmlns:xsd="http://www.w3.org/2001/XMLSchema" xmlns:xs="http://www.w3.org/2001/XMLSchema" xmlns:p="http://schemas.microsoft.com/office/2006/metadata/properties" xmlns:ns2="4012c248-8bce-4c5a-bd38-0ccc7a9630b8" xmlns:ns3="e2e51a80-108a-4061-9665-48dc317d06a1" targetNamespace="http://schemas.microsoft.com/office/2006/metadata/properties" ma:root="true" ma:fieldsID="b8aa9fac8d728d681b5418d7e943feaf" ns2:_="" ns3:_="">
    <xsd:import namespace="4012c248-8bce-4c5a-bd38-0ccc7a9630b8"/>
    <xsd:import namespace="e2e51a80-108a-4061-9665-48dc317d06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12c248-8bce-4c5a-bd38-0ccc7a9630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e51a80-108a-4061-9665-48dc317d06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4012c248-8bce-4c5a-bd38-0ccc7a9630b8" xsi:nil="true"/>
  </documentManagement>
</p:properties>
</file>

<file path=customXml/itemProps1.xml><?xml version="1.0" encoding="utf-8"?>
<ds:datastoreItem xmlns:ds="http://schemas.openxmlformats.org/officeDocument/2006/customXml" ds:itemID="{7EE8C63A-4744-4DE4-BB49-0FF0B5375C60}">
  <ds:schemaRefs>
    <ds:schemaRef ds:uri="http://schemas.microsoft.com/sharepoint/v3/contenttype/forms"/>
  </ds:schemaRefs>
</ds:datastoreItem>
</file>

<file path=customXml/itemProps2.xml><?xml version="1.0" encoding="utf-8"?>
<ds:datastoreItem xmlns:ds="http://schemas.openxmlformats.org/officeDocument/2006/customXml" ds:itemID="{E32874B2-1AFD-4ED0-B75A-FC74769B78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12c248-8bce-4c5a-bd38-0ccc7a9630b8"/>
    <ds:schemaRef ds:uri="e2e51a80-108a-4061-9665-48dc317d06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0072C5-DDE0-4258-BA7A-4D4B80DFA632}">
  <ds:schemaRefs>
    <ds:schemaRef ds:uri="4012c248-8bce-4c5a-bd38-0ccc7a9630b8"/>
    <ds:schemaRef ds:uri="http://schemas.microsoft.com/office/2006/metadata/properties"/>
    <ds:schemaRef ds:uri="http://www.w3.org/XML/1998/namespace"/>
    <ds:schemaRef ds:uri="http://schemas.microsoft.com/office/2006/documentManagement/types"/>
    <ds:schemaRef ds:uri="http://purl.org/dc/dcmitype/"/>
    <ds:schemaRef ds:uri="e2e51a80-108a-4061-9665-48dc317d06a1"/>
    <ds:schemaRef ds:uri="http://purl.org/dc/term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Welcome to PowerPoint</Template>
  <TotalTime>0</TotalTime>
  <Words>601</Words>
  <Application>Microsoft Office PowerPoint</Application>
  <PresentationFormat>Widescreen</PresentationFormat>
  <Paragraphs>125</Paragraphs>
  <Slides>20</Slides>
  <Notes>1</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WelcomeDoc</vt:lpstr>
      <vt:lpstr>Welcome to Induction</vt:lpstr>
      <vt:lpstr>Who we are</vt:lpstr>
      <vt:lpstr>What we do</vt:lpstr>
      <vt:lpstr>CIM Support - How to contact us</vt:lpstr>
      <vt:lpstr>Documents and Guides</vt:lpstr>
      <vt:lpstr>Lab Layout</vt:lpstr>
      <vt:lpstr>Lab Layout</vt:lpstr>
      <vt:lpstr>Health And Safety Video</vt:lpstr>
      <vt:lpstr>User Account</vt:lpstr>
      <vt:lpstr>Software</vt:lpstr>
      <vt:lpstr>Connecting to Linux Server</vt:lpstr>
      <vt:lpstr>Connecting to Linux Server</vt:lpstr>
      <vt:lpstr>Using Command Line Interface - CLI</vt:lpstr>
      <vt:lpstr>Using Command Line Interface - CLI</vt:lpstr>
      <vt:lpstr>Using Command Line Interface - CLI</vt:lpstr>
      <vt:lpstr>Using Command Line Interface - CLI</vt:lpstr>
      <vt:lpstr>Using Command Line Interface - CLI</vt:lpstr>
      <vt:lpstr>Using Command Line Interface - CLI</vt:lpstr>
      <vt:lpstr>Using Command Line Interface - CLI</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Induction</dc:title>
  <dc:creator/>
  <cp:keywords/>
  <cp:lastModifiedBy/>
  <cp:revision>18</cp:revision>
  <dcterms:created xsi:type="dcterms:W3CDTF">2020-09-01T12:04:19Z</dcterms:created>
  <dcterms:modified xsi:type="dcterms:W3CDTF">2020-09-15T14:32:43Z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0x01010006891BFFFF5F6F41B304896DB7652901</vt:lpwstr>
  </property>
</Properties>
</file>